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5" r:id="rId5"/>
  </p:sldMasterIdLst>
  <p:notesMasterIdLst>
    <p:notesMasterId r:id="rId28"/>
  </p:notesMasterIdLst>
  <p:sldIdLst>
    <p:sldId id="256" r:id="rId6"/>
    <p:sldId id="273" r:id="rId7"/>
    <p:sldId id="272" r:id="rId8"/>
    <p:sldId id="267" r:id="rId9"/>
    <p:sldId id="263" r:id="rId10"/>
    <p:sldId id="264" r:id="rId11"/>
    <p:sldId id="265" r:id="rId12"/>
    <p:sldId id="266" r:id="rId13"/>
    <p:sldId id="268" r:id="rId14"/>
    <p:sldId id="269" r:id="rId15"/>
    <p:sldId id="270" r:id="rId16"/>
    <p:sldId id="271" r:id="rId17"/>
    <p:sldId id="277" r:id="rId18"/>
    <p:sldId id="274" r:id="rId19"/>
    <p:sldId id="275" r:id="rId20"/>
    <p:sldId id="258" r:id="rId21"/>
    <p:sldId id="276" r:id="rId22"/>
    <p:sldId id="278" r:id="rId23"/>
    <p:sldId id="259" r:id="rId24"/>
    <p:sldId id="262" r:id="rId25"/>
    <p:sldId id="260" r:id="rId26"/>
    <p:sldId id="261"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3A6"/>
    <a:srgbClr val="B04A27"/>
    <a:srgbClr val="E3943C"/>
    <a:srgbClr val="C9582D"/>
    <a:srgbClr val="CC511A"/>
    <a:srgbClr val="F2B647"/>
    <a:srgbClr val="FFEA8E"/>
    <a:srgbClr val="026B5F"/>
    <a:srgbClr val="163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50"/>
  </p:normalViewPr>
  <p:slideViewPr>
    <p:cSldViewPr snapToGrid="0">
      <p:cViewPr varScale="1">
        <p:scale>
          <a:sx n="52" d="100"/>
          <a:sy n="52"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f8688e6d7_0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g32f8688e6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2f8688e6d7_0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32f8688e6d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2f8688e6d7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2f8688e6d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f8688e6d7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5" name="Google Shape;85;g32f8688e6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2f8688e6d7_0_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6" name="Google Shape;96;g32f8688e6d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411db627e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7" name="Google Shape;107;g33411db62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5"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4"/>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2" y="10675453"/>
            <a:ext cx="20200057"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3"/>
          </a:xfrm>
          <a:prstGeom prst="rect">
            <a:avLst/>
          </a:prstGeom>
        </p:spPr>
        <p:txBody>
          <a:bodyPr numCol="1" spcCol="38100"/>
          <a:lstStyle>
            <a:lvl1pPr marL="131850" indent="37172">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x">
  <p:cSld name="1_Title">
    <p:spTree>
      <p:nvGrpSpPr>
        <p:cNvPr id="1" name="Shape 9"/>
        <p:cNvGrpSpPr/>
        <p:nvPr/>
      </p:nvGrpSpPr>
      <p:grpSpPr>
        <a:xfrm>
          <a:off x="0" y="0"/>
          <a:ext cx="0" cy="0"/>
          <a:chOff x="0" y="0"/>
          <a:chExt cx="0" cy="0"/>
        </a:xfrm>
      </p:grpSpPr>
      <p:sp>
        <p:nvSpPr>
          <p:cNvPr id="10" name="Google Shape;10;p8"/>
          <p:cNvSpPr txBox="1">
            <a:spLocks noGrp="1"/>
          </p:cNvSpPr>
          <p:nvPr>
            <p:ph type="body" idx="1"/>
          </p:nvPr>
        </p:nvSpPr>
        <p:spPr>
          <a:xfrm>
            <a:off x="1201340" y="11859862"/>
            <a:ext cx="21971005" cy="6369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8"/>
          <p:cNvSpPr txBox="1">
            <a:spLocks noGrp="1"/>
          </p:cNvSpPr>
          <p:nvPr>
            <p:ph type="title"/>
          </p:nvPr>
        </p:nvSpPr>
        <p:spPr>
          <a:xfrm>
            <a:off x="1206496" y="2574991"/>
            <a:ext cx="21971005" cy="4648204"/>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8"/>
          <p:cNvSpPr txBox="1">
            <a:spLocks noGrp="1"/>
          </p:cNvSpPr>
          <p:nvPr>
            <p:ph type="body" idx="2"/>
          </p:nvPr>
        </p:nvSpPr>
        <p:spPr>
          <a:xfrm>
            <a:off x="1201342" y="7223190"/>
            <a:ext cx="21971002" cy="1905003"/>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8"/>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1061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x">
  <p:cSld name="Title">
    <p:spTree>
      <p:nvGrpSpPr>
        <p:cNvPr id="1" name="Shape 9"/>
        <p:cNvGrpSpPr/>
        <p:nvPr/>
      </p:nvGrpSpPr>
      <p:grpSpPr>
        <a:xfrm>
          <a:off x="0" y="0"/>
          <a:ext cx="0" cy="0"/>
          <a:chOff x="0" y="0"/>
          <a:chExt cx="0" cy="0"/>
        </a:xfrm>
      </p:grpSpPr>
      <p:sp>
        <p:nvSpPr>
          <p:cNvPr id="10" name="Google Shape;10;p8"/>
          <p:cNvSpPr txBox="1">
            <a:spLocks noGrp="1"/>
          </p:cNvSpPr>
          <p:nvPr>
            <p:ph type="body" idx="1"/>
          </p:nvPr>
        </p:nvSpPr>
        <p:spPr>
          <a:xfrm>
            <a:off x="1201340" y="11859862"/>
            <a:ext cx="21971005" cy="6369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8"/>
          <p:cNvSpPr txBox="1">
            <a:spLocks noGrp="1"/>
          </p:cNvSpPr>
          <p:nvPr>
            <p:ph type="title"/>
          </p:nvPr>
        </p:nvSpPr>
        <p:spPr>
          <a:xfrm>
            <a:off x="1206496" y="2574991"/>
            <a:ext cx="21971005" cy="4648204"/>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8"/>
          <p:cNvSpPr txBox="1">
            <a:spLocks noGrp="1"/>
          </p:cNvSpPr>
          <p:nvPr>
            <p:ph type="body" idx="2"/>
          </p:nvPr>
        </p:nvSpPr>
        <p:spPr>
          <a:xfrm>
            <a:off x="1201342" y="7223190"/>
            <a:ext cx="21971002" cy="1905003"/>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8"/>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036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4"/>
        <p:cNvGrpSpPr/>
        <p:nvPr/>
      </p:nvGrpSpPr>
      <p:grpSpPr>
        <a:xfrm>
          <a:off x="0" y="0"/>
          <a:ext cx="0" cy="0"/>
          <a:chOff x="0" y="0"/>
          <a:chExt cx="0" cy="0"/>
        </a:xfrm>
      </p:grpSpPr>
      <p:sp>
        <p:nvSpPr>
          <p:cNvPr id="15" name="Google Shape;15;p9"/>
          <p:cNvSpPr>
            <a:spLocks noGrp="1"/>
          </p:cNvSpPr>
          <p:nvPr>
            <p:ph type="pic" idx="2"/>
          </p:nvPr>
        </p:nvSpPr>
        <p:spPr>
          <a:xfrm>
            <a:off x="-1155700" y="-1295400"/>
            <a:ext cx="26746200" cy="16018933"/>
          </a:xfrm>
          <a:prstGeom prst="rect">
            <a:avLst/>
          </a:prstGeom>
          <a:noFill/>
          <a:ln>
            <a:noFill/>
          </a:ln>
        </p:spPr>
      </p:sp>
      <p:sp>
        <p:nvSpPr>
          <p:cNvPr id="16" name="Google Shape;16;p9"/>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 name="Google Shape;17;p9"/>
          <p:cNvSpPr txBox="1">
            <a:spLocks noGrp="1"/>
          </p:cNvSpPr>
          <p:nvPr>
            <p:ph type="body" idx="1"/>
          </p:nvPr>
        </p:nvSpPr>
        <p:spPr>
          <a:xfrm>
            <a:off x="1207690" y="1106137"/>
            <a:ext cx="21968621" cy="6369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9"/>
          <p:cNvSpPr txBox="1">
            <a:spLocks noGrp="1"/>
          </p:cNvSpPr>
          <p:nvPr>
            <p:ph type="body" idx="3"/>
          </p:nvPr>
        </p:nvSpPr>
        <p:spPr>
          <a:xfrm>
            <a:off x="1206500" y="11609909"/>
            <a:ext cx="21971000" cy="1116955"/>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9" name="Google Shape;19;p9"/>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7529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0"/>
        <p:cNvGrpSpPr/>
        <p:nvPr/>
      </p:nvGrpSpPr>
      <p:grpSpPr>
        <a:xfrm>
          <a:off x="0" y="0"/>
          <a:ext cx="0" cy="0"/>
          <a:chOff x="0" y="0"/>
          <a:chExt cx="0" cy="0"/>
        </a:xfrm>
      </p:grpSpPr>
      <p:sp>
        <p:nvSpPr>
          <p:cNvPr id="21" name="Google Shape;21;p10"/>
          <p:cNvSpPr>
            <a:spLocks noGrp="1"/>
          </p:cNvSpPr>
          <p:nvPr>
            <p:ph type="pic" idx="2"/>
          </p:nvPr>
        </p:nvSpPr>
        <p:spPr>
          <a:xfrm>
            <a:off x="10972800" y="-203200"/>
            <a:ext cx="12144837" cy="14135100"/>
          </a:xfrm>
          <a:prstGeom prst="rect">
            <a:avLst/>
          </a:prstGeom>
          <a:noFill/>
          <a:ln>
            <a:noFill/>
          </a:ln>
        </p:spPr>
      </p:sp>
      <p:sp>
        <p:nvSpPr>
          <p:cNvPr id="22" name="Google Shape;22;p10"/>
          <p:cNvSpPr txBox="1">
            <a:spLocks noGrp="1"/>
          </p:cNvSpPr>
          <p:nvPr>
            <p:ph type="title"/>
          </p:nvPr>
        </p:nvSpPr>
        <p:spPr>
          <a:xfrm>
            <a:off x="1206500" y="1270000"/>
            <a:ext cx="9779000" cy="5882274"/>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3" name="Google Shape;23;p10"/>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10"/>
          <p:cNvSpPr txBox="1">
            <a:spLocks noGrp="1"/>
          </p:cNvSpPr>
          <p:nvPr>
            <p:ph type="sldNum" idx="12"/>
          </p:nvPr>
        </p:nvSpPr>
        <p:spPr>
          <a:xfrm>
            <a:off x="12001500" y="13085233"/>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241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5"/>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1206500" y="1079500"/>
            <a:ext cx="21971000" cy="1433164"/>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7" name="Google Shape;27;p11"/>
          <p:cNvSpPr txBox="1">
            <a:spLocks noGrp="1"/>
          </p:cNvSpPr>
          <p:nvPr>
            <p:ph type="body" idx="1"/>
          </p:nvPr>
        </p:nvSpPr>
        <p:spPr>
          <a:xfrm>
            <a:off x="1206500" y="2372960"/>
            <a:ext cx="21971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8" name="Google Shape;28;p11"/>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11"/>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7123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0"/>
        <p:cNvGrpSpPr/>
        <p:nvPr/>
      </p:nvGrpSpPr>
      <p:grpSpPr>
        <a:xfrm>
          <a:off x="0" y="0"/>
          <a:ext cx="0" cy="0"/>
          <a:chOff x="0" y="0"/>
          <a:chExt cx="0" cy="0"/>
        </a:xfrm>
      </p:grpSpPr>
      <p:sp>
        <p:nvSpPr>
          <p:cNvPr id="31" name="Google Shape;31;p12"/>
          <p:cNvSpPr txBox="1">
            <a:spLocks noGrp="1"/>
          </p:cNvSpPr>
          <p:nvPr>
            <p:ph type="body" idx="1"/>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12"/>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6820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13"/>
          <p:cNvSpPr txBox="1">
            <a:spLocks noGrp="1"/>
          </p:cNvSpPr>
          <p:nvPr>
            <p:ph type="body" idx="1"/>
          </p:nvPr>
        </p:nvSpPr>
        <p:spPr>
          <a:xfrm>
            <a:off x="1206500" y="2372960"/>
            <a:ext cx="9779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13"/>
          <p:cNvSpPr txBox="1">
            <a:spLocks noGrp="1"/>
          </p:cNvSpPr>
          <p:nvPr>
            <p:ph type="body" idx="2"/>
          </p:nvPr>
        </p:nvSpPr>
        <p:spPr>
          <a:xfrm>
            <a:off x="1206500" y="4248503"/>
            <a:ext cx="9779000" cy="8256631"/>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13"/>
          <p:cNvSpPr>
            <a:spLocks noGrp="1"/>
          </p:cNvSpPr>
          <p:nvPr>
            <p:ph type="pic" idx="3"/>
          </p:nvPr>
        </p:nvSpPr>
        <p:spPr>
          <a:xfrm>
            <a:off x="12192000" y="-407266"/>
            <a:ext cx="10916874" cy="14555833"/>
          </a:xfrm>
          <a:prstGeom prst="rect">
            <a:avLst/>
          </a:prstGeom>
          <a:noFill/>
          <a:ln>
            <a:noFill/>
          </a:ln>
        </p:spPr>
      </p:sp>
      <p:sp>
        <p:nvSpPr>
          <p:cNvPr id="37" name="Google Shape;37;p13"/>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8" name="Google Shape;38;p13"/>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2957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1206496" y="4533900"/>
            <a:ext cx="21971005"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1" name="Google Shape;41;p14"/>
          <p:cNvSpPr txBox="1">
            <a:spLocks noGrp="1"/>
          </p:cNvSpPr>
          <p:nvPr>
            <p:ph type="sldNum" idx="12"/>
          </p:nvPr>
        </p:nvSpPr>
        <p:spPr>
          <a:xfrm>
            <a:off x="12001500" y="13085233"/>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0866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1206500" y="1079500"/>
            <a:ext cx="21971000" cy="1434951"/>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4" name="Google Shape;44;p15"/>
          <p:cNvSpPr txBox="1">
            <a:spLocks noGrp="1"/>
          </p:cNvSpPr>
          <p:nvPr>
            <p:ph type="body" idx="1"/>
          </p:nvPr>
        </p:nvSpPr>
        <p:spPr>
          <a:xfrm>
            <a:off x="1206500" y="2372960"/>
            <a:ext cx="21971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15"/>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5482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8" name="Google Shape;48;p16"/>
          <p:cNvSpPr txBox="1">
            <a:spLocks noGrp="1"/>
          </p:cNvSpPr>
          <p:nvPr>
            <p:ph type="body" idx="1"/>
          </p:nvPr>
        </p:nvSpPr>
        <p:spPr>
          <a:xfrm>
            <a:off x="1206500" y="2372960"/>
            <a:ext cx="21971000" cy="9347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658177" algn="l">
              <a:lnSpc>
                <a:spcPct val="100000"/>
              </a:lnSpc>
              <a:spcBef>
                <a:spcPts val="0"/>
              </a:spcBef>
              <a:spcAft>
                <a:spcPts val="0"/>
              </a:spcAft>
              <a:buClr>
                <a:srgbClr val="000000"/>
              </a:buClr>
              <a:buSzPts val="6765"/>
              <a:buFont typeface="Helvetica Neue"/>
              <a:buChar char="•"/>
              <a:defRPr sz="5500" b="1"/>
            </a:lvl2pPr>
            <a:lvl3pPr marL="1371600" lvl="2" indent="-658177" algn="l">
              <a:lnSpc>
                <a:spcPct val="100000"/>
              </a:lnSpc>
              <a:spcBef>
                <a:spcPts val="0"/>
              </a:spcBef>
              <a:spcAft>
                <a:spcPts val="0"/>
              </a:spcAft>
              <a:buClr>
                <a:srgbClr val="000000"/>
              </a:buClr>
              <a:buSzPts val="6765"/>
              <a:buFont typeface="Helvetica Neue"/>
              <a:buChar char="•"/>
              <a:defRPr sz="5500" b="1"/>
            </a:lvl3pPr>
            <a:lvl4pPr marL="1828800" lvl="3" indent="-658177" algn="l">
              <a:lnSpc>
                <a:spcPct val="100000"/>
              </a:lnSpc>
              <a:spcBef>
                <a:spcPts val="0"/>
              </a:spcBef>
              <a:spcAft>
                <a:spcPts val="0"/>
              </a:spcAft>
              <a:buClr>
                <a:srgbClr val="000000"/>
              </a:buClr>
              <a:buSzPts val="6765"/>
              <a:buFont typeface="Helvetica Neue"/>
              <a:buChar char="•"/>
              <a:defRPr sz="5500" b="1"/>
            </a:lvl4pPr>
            <a:lvl5pPr marL="2286000" lvl="4" indent="-658177" algn="l">
              <a:lnSpc>
                <a:spcPct val="100000"/>
              </a:lnSpc>
              <a:spcBef>
                <a:spcPts val="0"/>
              </a:spcBef>
              <a:spcAft>
                <a:spcPts val="0"/>
              </a:spcAft>
              <a:buClr>
                <a:srgbClr val="000000"/>
              </a:buClr>
              <a:buSzPts val="6765"/>
              <a:buFont typeface="Helvetica Neue"/>
              <a:buChar char="•"/>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16"/>
          <p:cNvSpPr txBox="1">
            <a:spLocks noGrp="1"/>
          </p:cNvSpPr>
          <p:nvPr>
            <p:ph type="body" idx="2"/>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16"/>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1050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1"/>
        <p:cNvGrpSpPr/>
        <p:nvPr/>
      </p:nvGrpSpPr>
      <p:grpSpPr>
        <a:xfrm>
          <a:off x="0" y="0"/>
          <a:ext cx="0" cy="0"/>
          <a:chOff x="0" y="0"/>
          <a:chExt cx="0" cy="0"/>
        </a:xfrm>
      </p:grpSpPr>
      <p:sp>
        <p:nvSpPr>
          <p:cNvPr id="52" name="Google Shape;52;p17"/>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17"/>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7106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4"/>
        <p:cNvGrpSpPr/>
        <p:nvPr/>
      </p:nvGrpSpPr>
      <p:grpSpPr>
        <a:xfrm>
          <a:off x="0" y="0"/>
          <a:ext cx="0" cy="0"/>
          <a:chOff x="0" y="0"/>
          <a:chExt cx="0" cy="0"/>
        </a:xfrm>
      </p:grpSpPr>
      <p:sp>
        <p:nvSpPr>
          <p:cNvPr id="55" name="Google Shape;55;p18"/>
          <p:cNvSpPr txBox="1">
            <a:spLocks noGrp="1"/>
          </p:cNvSpPr>
          <p:nvPr>
            <p:ph type="body" idx="1"/>
          </p:nvPr>
        </p:nvSpPr>
        <p:spPr>
          <a:xfrm>
            <a:off x="1206500" y="1075925"/>
            <a:ext cx="21971000" cy="7241587"/>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18"/>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18"/>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57971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
        <p:cNvGrpSpPr/>
        <p:nvPr/>
      </p:nvGrpSpPr>
      <p:grpSpPr>
        <a:xfrm>
          <a:off x="0" y="0"/>
          <a:ext cx="0" cy="0"/>
          <a:chOff x="0" y="0"/>
          <a:chExt cx="0" cy="0"/>
        </a:xfrm>
      </p:grpSpPr>
      <p:sp>
        <p:nvSpPr>
          <p:cNvPr id="59" name="Google Shape;59;p19"/>
          <p:cNvSpPr txBox="1">
            <a:spLocks noGrp="1"/>
          </p:cNvSpPr>
          <p:nvPr>
            <p:ph type="body" idx="1"/>
          </p:nvPr>
        </p:nvSpPr>
        <p:spPr>
          <a:xfrm>
            <a:off x="2430022" y="10675453"/>
            <a:ext cx="20200057" cy="63698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509778" algn="l">
              <a:lnSpc>
                <a:spcPct val="100000"/>
              </a:lnSpc>
              <a:spcBef>
                <a:spcPts val="0"/>
              </a:spcBef>
              <a:spcAft>
                <a:spcPts val="0"/>
              </a:spcAft>
              <a:buClr>
                <a:srgbClr val="000000"/>
              </a:buClr>
              <a:buSzPts val="4428"/>
              <a:buFont typeface="Helvetica Neue"/>
              <a:buChar char="•"/>
              <a:defRPr sz="3600" b="1"/>
            </a:lvl2pPr>
            <a:lvl3pPr marL="1371600" lvl="2" indent="-509778" algn="l">
              <a:lnSpc>
                <a:spcPct val="100000"/>
              </a:lnSpc>
              <a:spcBef>
                <a:spcPts val="0"/>
              </a:spcBef>
              <a:spcAft>
                <a:spcPts val="0"/>
              </a:spcAft>
              <a:buClr>
                <a:srgbClr val="000000"/>
              </a:buClr>
              <a:buSzPts val="4428"/>
              <a:buFont typeface="Helvetica Neue"/>
              <a:buChar char="•"/>
              <a:defRPr sz="3600" b="1"/>
            </a:lvl3pPr>
            <a:lvl4pPr marL="1828800" lvl="3" indent="-509778" algn="l">
              <a:lnSpc>
                <a:spcPct val="100000"/>
              </a:lnSpc>
              <a:spcBef>
                <a:spcPts val="0"/>
              </a:spcBef>
              <a:spcAft>
                <a:spcPts val="0"/>
              </a:spcAft>
              <a:buClr>
                <a:srgbClr val="000000"/>
              </a:buClr>
              <a:buSzPts val="4428"/>
              <a:buFont typeface="Helvetica Neue"/>
              <a:buChar char="•"/>
              <a:defRPr sz="3600" b="1"/>
            </a:lvl4pPr>
            <a:lvl5pPr marL="2286000" lvl="4" indent="-509778" algn="l">
              <a:lnSpc>
                <a:spcPct val="100000"/>
              </a:lnSpc>
              <a:spcBef>
                <a:spcPts val="0"/>
              </a:spcBef>
              <a:spcAft>
                <a:spcPts val="0"/>
              </a:spcAft>
              <a:buClr>
                <a:srgbClr val="000000"/>
              </a:buClr>
              <a:buSzPts val="4428"/>
              <a:buFont typeface="Helvetica Neue"/>
              <a:buChar char="•"/>
              <a:defRPr sz="36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19"/>
          <p:cNvSpPr txBox="1">
            <a:spLocks noGrp="1"/>
          </p:cNvSpPr>
          <p:nvPr>
            <p:ph type="body" idx="2"/>
          </p:nvPr>
        </p:nvSpPr>
        <p:spPr>
          <a:xfrm>
            <a:off x="1753923" y="4939860"/>
            <a:ext cx="20876154" cy="3836283"/>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19"/>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5938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2"/>
        <p:cNvGrpSpPr/>
        <p:nvPr/>
      </p:nvGrpSpPr>
      <p:grpSpPr>
        <a:xfrm>
          <a:off x="0" y="0"/>
          <a:ext cx="0" cy="0"/>
          <a:chOff x="0" y="0"/>
          <a:chExt cx="0" cy="0"/>
        </a:xfrm>
      </p:grpSpPr>
      <p:sp>
        <p:nvSpPr>
          <p:cNvPr id="63" name="Google Shape;63;p20"/>
          <p:cNvSpPr>
            <a:spLocks noGrp="1"/>
          </p:cNvSpPr>
          <p:nvPr>
            <p:ph type="pic" idx="2"/>
          </p:nvPr>
        </p:nvSpPr>
        <p:spPr>
          <a:xfrm>
            <a:off x="15760700" y="1016000"/>
            <a:ext cx="7439099" cy="5949678"/>
          </a:xfrm>
          <a:prstGeom prst="rect">
            <a:avLst/>
          </a:prstGeom>
          <a:noFill/>
          <a:ln>
            <a:noFill/>
          </a:ln>
        </p:spPr>
      </p:sp>
      <p:sp>
        <p:nvSpPr>
          <p:cNvPr id="64" name="Google Shape;64;p20"/>
          <p:cNvSpPr>
            <a:spLocks noGrp="1"/>
          </p:cNvSpPr>
          <p:nvPr>
            <p:ph type="pic" idx="3"/>
          </p:nvPr>
        </p:nvSpPr>
        <p:spPr>
          <a:xfrm>
            <a:off x="13500100" y="3978275"/>
            <a:ext cx="10439400" cy="12150181"/>
          </a:xfrm>
          <a:prstGeom prst="rect">
            <a:avLst/>
          </a:prstGeom>
          <a:noFill/>
          <a:ln>
            <a:noFill/>
          </a:ln>
        </p:spPr>
      </p:sp>
      <p:sp>
        <p:nvSpPr>
          <p:cNvPr id="65" name="Google Shape;65;p20"/>
          <p:cNvSpPr>
            <a:spLocks noGrp="1"/>
          </p:cNvSpPr>
          <p:nvPr>
            <p:ph type="pic" idx="4"/>
          </p:nvPr>
        </p:nvSpPr>
        <p:spPr>
          <a:xfrm>
            <a:off x="-139700" y="495300"/>
            <a:ext cx="16611600" cy="12458700"/>
          </a:xfrm>
          <a:prstGeom prst="rect">
            <a:avLst/>
          </a:prstGeom>
          <a:noFill/>
          <a:ln>
            <a:noFill/>
          </a:ln>
        </p:spPr>
      </p:sp>
      <p:sp>
        <p:nvSpPr>
          <p:cNvPr id="66" name="Google Shape;66;p20"/>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298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21"/>
          <p:cNvSpPr>
            <a:spLocks noGrp="1"/>
          </p:cNvSpPr>
          <p:nvPr>
            <p:ph type="pic" idx="2"/>
          </p:nvPr>
        </p:nvSpPr>
        <p:spPr>
          <a:xfrm>
            <a:off x="-1333500" y="-5524500"/>
            <a:ext cx="27051000" cy="21640800"/>
          </a:xfrm>
          <a:prstGeom prst="rect">
            <a:avLst/>
          </a:prstGeom>
          <a:noFill/>
          <a:ln>
            <a:noFill/>
          </a:ln>
        </p:spPr>
      </p:sp>
      <p:sp>
        <p:nvSpPr>
          <p:cNvPr id="69" name="Google Shape;69;p21"/>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extLst>
      <p:ext uri="{BB962C8B-B14F-4D97-AF65-F5344CB8AC3E}">
        <p14:creationId xmlns:p14="http://schemas.microsoft.com/office/powerpoint/2010/main" val="3467356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
        <p:nvSpPr>
          <p:cNvPr id="71" name="Google Shape;71;p22"/>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724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1"/>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body" idx="1"/>
          </p:nvPr>
        </p:nvSpPr>
        <p:spPr>
          <a:xfrm>
            <a:off x="1206500" y="4248503"/>
            <a:ext cx="21971000" cy="8256014"/>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7"/>
          <p:cNvSpPr txBox="1">
            <a:spLocks noGrp="1"/>
          </p:cNvSpPr>
          <p:nvPr>
            <p:ph type="title"/>
          </p:nvPr>
        </p:nvSpPr>
        <p:spPr>
          <a:xfrm>
            <a:off x="3653366" y="2743200"/>
            <a:ext cx="19507201" cy="1505304"/>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7"/>
          <p:cNvSpPr txBox="1">
            <a:spLocks noGrp="1"/>
          </p:cNvSpPr>
          <p:nvPr>
            <p:ph type="sldNum" idx="12"/>
          </p:nvPr>
        </p:nvSpPr>
        <p:spPr>
          <a:xfrm>
            <a:off x="12001500" y="13080999"/>
            <a:ext cx="368504"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extLst>
      <p:ext uri="{BB962C8B-B14F-4D97-AF65-F5344CB8AC3E}">
        <p14:creationId xmlns:p14="http://schemas.microsoft.com/office/powerpoint/2010/main" val="2250343852"/>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4.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4.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footer.png" descr="footer.png"/>
          <p:cNvPicPr>
            <a:picLocks noChangeAspect="1"/>
          </p:cNvPicPr>
          <p:nvPr/>
        </p:nvPicPr>
        <p:blipFill>
          <a:blip r:embed="rId2"/>
          <a:srcRect b="47855"/>
          <a:stretch>
            <a:fillRect/>
          </a:stretch>
        </p:blipFill>
        <p:spPr>
          <a:xfrm>
            <a:off x="-2" y="10609408"/>
            <a:ext cx="24384003" cy="3116897"/>
          </a:xfrm>
          <a:prstGeom prst="rect">
            <a:avLst/>
          </a:prstGeom>
          <a:ln w="12700">
            <a:miter lim="400000"/>
          </a:ln>
        </p:spPr>
      </p:pic>
      <p:pic>
        <p:nvPicPr>
          <p:cNvPr id="152" name="CDNLA-show-vegas-Paris-2025-logo2.png" descr="CDNLA-show-vegas-Paris-2025-logo2.png"/>
          <p:cNvPicPr>
            <a:picLocks noChangeAspect="1"/>
          </p:cNvPicPr>
          <p:nvPr/>
        </p:nvPicPr>
        <p:blipFill>
          <a:blip r:embed="rId3"/>
          <a:srcRect t="8516" b="8516"/>
          <a:stretch>
            <a:fillRect/>
          </a:stretch>
        </p:blipFill>
        <p:spPr>
          <a:xfrm>
            <a:off x="1775078" y="4335605"/>
            <a:ext cx="20833844" cy="345704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
          <p:cNvSpPr txBox="1"/>
          <p:nvPr/>
        </p:nvSpPr>
        <p:spPr>
          <a:xfrm>
            <a:off x="1403261" y="1096505"/>
            <a:ext cx="22980740" cy="984881"/>
          </a:xfrm>
          <a:prstGeom prst="rect">
            <a:avLst/>
          </a:prstGeom>
          <a:solidFill>
            <a:srgbClr val="026B5F"/>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7500" b="1">
                <a:solidFill>
                  <a:srgbClr val="A45C35"/>
                </a:solidFill>
              </a:defRPr>
            </a:lvl1pPr>
          </a:lstStyle>
          <a:p>
            <a:r>
              <a:rPr lang="en-US" sz="5800" noProof="0" dirty="0">
                <a:solidFill>
                  <a:schemeClr val="accent4"/>
                </a:solidFill>
                <a:effectLst>
                  <a:outerShdw blurRad="38100" dist="38100" dir="2700000" algn="tl">
                    <a:srgbClr val="000000">
                      <a:alpha val="43137"/>
                    </a:srgbClr>
                  </a:outerShdw>
                </a:effectLst>
              </a:rPr>
              <a:t> Corporate Social Responsibility (CSR): Threat or Opportunity?</a:t>
            </a:r>
          </a:p>
        </p:txBody>
      </p:sp>
      <p:sp>
        <p:nvSpPr>
          <p:cNvPr id="171" name="TextBox 2"/>
          <p:cNvSpPr txBox="1"/>
          <p:nvPr/>
        </p:nvSpPr>
        <p:spPr>
          <a:xfrm>
            <a:off x="1623526" y="2835476"/>
            <a:ext cx="21430981" cy="7358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l" defTabSz="914400">
              <a:lnSpc>
                <a:spcPct val="130000"/>
              </a:lnSpc>
              <a:buSzPct val="123000"/>
              <a:defRPr sz="5000">
                <a:solidFill>
                  <a:srgbClr val="173D6D"/>
                </a:solidFill>
              </a:defRPr>
            </a:pPr>
            <a:r>
              <a:rPr lang="en-US" sz="4800" b="1" noProof="0" dirty="0">
                <a:effectLst>
                  <a:outerShdw blurRad="38100" dist="38100" dir="2700000" algn="tl">
                    <a:srgbClr val="000000">
                      <a:alpha val="43137"/>
                    </a:srgbClr>
                  </a:outerShdw>
                </a:effectLst>
              </a:rPr>
              <a:t>Feedback From a European Operator</a:t>
            </a:r>
          </a:p>
          <a:p>
            <a:pPr marL="406400" indent="-406400" algn="l" defTabSz="914400">
              <a:lnSpc>
                <a:spcPct val="130000"/>
              </a:lnSpc>
              <a:buSzPct val="123000"/>
              <a:buChar char="•"/>
              <a:defRPr sz="5000">
                <a:solidFill>
                  <a:srgbClr val="173D6D"/>
                </a:solidFill>
              </a:defRPr>
            </a:pPr>
            <a:r>
              <a:rPr lang="en-US" sz="4600" noProof="0" dirty="0"/>
              <a:t>Hired a full-time CSR manager in 2021</a:t>
            </a:r>
          </a:p>
          <a:p>
            <a:pPr marL="406400" indent="-406400" algn="l" defTabSz="914400">
              <a:lnSpc>
                <a:spcPct val="130000"/>
              </a:lnSpc>
              <a:buSzPct val="123000"/>
              <a:buChar char="•"/>
              <a:defRPr sz="5000">
                <a:solidFill>
                  <a:srgbClr val="173D6D"/>
                </a:solidFill>
              </a:defRPr>
            </a:pPr>
            <a:r>
              <a:rPr lang="en-US" sz="4600" noProof="0" dirty="0"/>
              <a:t>Defined a brand purpose and inserted it in our by-laws in 2022</a:t>
            </a:r>
          </a:p>
          <a:p>
            <a:pPr marL="406400" indent="-406400" algn="l" defTabSz="914400">
              <a:lnSpc>
                <a:spcPct val="130000"/>
              </a:lnSpc>
              <a:buSzPct val="123000"/>
              <a:buChar char="•"/>
              <a:defRPr sz="5000">
                <a:solidFill>
                  <a:srgbClr val="173D6D"/>
                </a:solidFill>
              </a:defRPr>
            </a:pPr>
            <a:r>
              <a:rPr lang="en-US" sz="4600" noProof="0" dirty="0"/>
              <a:t>Each year, scoring of our CSR performance by a third</a:t>
            </a:r>
            <a:r>
              <a:rPr lang="en-US" sz="4600" dirty="0"/>
              <a:t>-</a:t>
            </a:r>
            <a:r>
              <a:rPr lang="en-US" sz="4600" noProof="0" dirty="0"/>
              <a:t>party firm</a:t>
            </a:r>
          </a:p>
          <a:p>
            <a:pPr marL="406400" indent="-406400" algn="l" defTabSz="914400">
              <a:lnSpc>
                <a:spcPct val="130000"/>
              </a:lnSpc>
              <a:buSzPct val="123000"/>
              <a:buChar char="•"/>
              <a:defRPr sz="5000">
                <a:solidFill>
                  <a:srgbClr val="173D6D"/>
                </a:solidFill>
              </a:defRPr>
            </a:pPr>
            <a:r>
              <a:rPr lang="en-US" sz="4600" dirty="0"/>
              <a:t>Carbon emissions are monitored and offset each year: €50k spent in 2024 (for 2023 emissions)</a:t>
            </a:r>
          </a:p>
          <a:p>
            <a:pPr marL="406400" indent="-406400" algn="l" defTabSz="914400">
              <a:lnSpc>
                <a:spcPct val="130000"/>
              </a:lnSpc>
              <a:buSzPct val="123000"/>
              <a:buChar char="•"/>
              <a:defRPr sz="5000">
                <a:solidFill>
                  <a:srgbClr val="173D6D"/>
                </a:solidFill>
              </a:defRPr>
            </a:pPr>
            <a:r>
              <a:rPr lang="en-US" sz="4600" noProof="0" dirty="0"/>
              <a:t>60% of our fleet (400 vehicles) is either electric o</a:t>
            </a:r>
            <a:r>
              <a:rPr lang="en-US" sz="4600" dirty="0"/>
              <a:t>r hybrid</a:t>
            </a:r>
          </a:p>
          <a:p>
            <a:pPr marL="406400" indent="-406400" algn="l" defTabSz="914400">
              <a:lnSpc>
                <a:spcPct val="130000"/>
              </a:lnSpc>
              <a:buSzPct val="123000"/>
              <a:buChar char="•"/>
              <a:defRPr sz="5000">
                <a:solidFill>
                  <a:srgbClr val="173D6D"/>
                </a:solidFill>
              </a:defRPr>
            </a:pPr>
            <a:r>
              <a:rPr lang="en-US" sz="4600" dirty="0"/>
              <a:t>Member of the Global Compact (UN) since 2024</a:t>
            </a:r>
            <a:endParaRPr lang="en-US" sz="4600" noProof="0" dirty="0"/>
          </a:p>
        </p:txBody>
      </p:sp>
      <p:pic>
        <p:nvPicPr>
          <p:cNvPr id="2" name="Google Shape;78;p4" descr="footer.png">
            <a:extLst>
              <a:ext uri="{FF2B5EF4-FFF2-40B4-BE49-F238E27FC236}">
                <a16:creationId xmlns:a16="http://schemas.microsoft.com/office/drawing/2014/main" id="{D0EE0CAF-3BBF-BE24-A2FA-D46E61E1EC88}"/>
              </a:ext>
            </a:extLst>
          </p:cNvPr>
          <p:cNvPicPr preferRelativeResize="0"/>
          <p:nvPr/>
        </p:nvPicPr>
        <p:blipFill rotWithShape="1">
          <a:blip r:embed="rId2">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AA416D58-030B-2DA4-4CDC-264CED53D7CA}"/>
              </a:ext>
            </a:extLst>
          </p:cNvPr>
          <p:cNvPicPr preferRelativeResize="0"/>
          <p:nvPr/>
        </p:nvPicPr>
        <p:blipFill rotWithShape="1">
          <a:blip r:embed="rId3">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C14B1C13-DC8F-4937-B327-D9162FFCACBD}"/>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A76BBC6D-6DFB-DF70-899D-42A4FA66BD32}"/>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C4FB5269-E0BD-BD4B-3034-FCA69CC26A6E}"/>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BE15480D-FF5D-081E-063E-4B51B40D9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8D67A-710C-59AE-3CF0-A054D0E4D737}"/>
            </a:ext>
          </a:extLst>
        </p:cNvPr>
        <p:cNvGrpSpPr/>
        <p:nvPr/>
      </p:nvGrpSpPr>
      <p:grpSpPr>
        <a:xfrm>
          <a:off x="0" y="0"/>
          <a:ext cx="0" cy="0"/>
          <a:chOff x="0" y="0"/>
          <a:chExt cx="0" cy="0"/>
        </a:xfrm>
      </p:grpSpPr>
      <p:sp>
        <p:nvSpPr>
          <p:cNvPr id="170" name="TextBox 1">
            <a:extLst>
              <a:ext uri="{FF2B5EF4-FFF2-40B4-BE49-F238E27FC236}">
                <a16:creationId xmlns:a16="http://schemas.microsoft.com/office/drawing/2014/main" id="{1CFB7835-694D-CA66-56D3-F55ACA9B0DF2}"/>
              </a:ext>
            </a:extLst>
          </p:cNvPr>
          <p:cNvSpPr txBox="1"/>
          <p:nvPr/>
        </p:nvSpPr>
        <p:spPr>
          <a:xfrm>
            <a:off x="2668175" y="814254"/>
            <a:ext cx="21715825" cy="1138769"/>
          </a:xfrm>
          <a:prstGeom prst="rect">
            <a:avLst/>
          </a:prstGeom>
          <a:solidFill>
            <a:srgbClr val="026B5F"/>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7500" b="1">
                <a:solidFill>
                  <a:srgbClr val="A45C35"/>
                </a:solidFill>
              </a:defRPr>
            </a:lvl1pPr>
          </a:lstStyle>
          <a:p>
            <a:r>
              <a:rPr lang="en-US" sz="6800" noProof="0" dirty="0">
                <a:solidFill>
                  <a:schemeClr val="accent4"/>
                </a:solidFill>
                <a:effectLst>
                  <a:outerShdw blurRad="38100" dist="38100" dir="2700000" algn="tl">
                    <a:srgbClr val="000000">
                      <a:alpha val="43137"/>
                    </a:srgbClr>
                  </a:outerShdw>
                </a:effectLst>
              </a:rPr>
              <a:t> CSR Investments/Expenses: </a:t>
            </a:r>
            <a:r>
              <a:rPr lang="en-US" sz="6800" dirty="0">
                <a:solidFill>
                  <a:schemeClr val="accent4"/>
                </a:solidFill>
                <a:effectLst>
                  <a:outerShdw blurRad="38100" dist="38100" dir="2700000" algn="tl">
                    <a:srgbClr val="000000">
                      <a:alpha val="43137"/>
                    </a:srgbClr>
                  </a:outerShdw>
                </a:effectLst>
              </a:rPr>
              <a:t>W</a:t>
            </a:r>
            <a:r>
              <a:rPr lang="en-US" sz="6800" noProof="0" dirty="0" err="1">
                <a:solidFill>
                  <a:schemeClr val="accent4"/>
                </a:solidFill>
                <a:effectLst>
                  <a:outerShdw blurRad="38100" dist="38100" dir="2700000" algn="tl">
                    <a:srgbClr val="000000">
                      <a:alpha val="43137"/>
                    </a:srgbClr>
                  </a:outerShdw>
                </a:effectLst>
              </a:rPr>
              <a:t>orth</a:t>
            </a:r>
            <a:r>
              <a:rPr lang="en-US" sz="6800" noProof="0" dirty="0">
                <a:solidFill>
                  <a:schemeClr val="accent4"/>
                </a:solidFill>
                <a:effectLst>
                  <a:outerShdw blurRad="38100" dist="38100" dir="2700000" algn="tl">
                    <a:srgbClr val="000000">
                      <a:alpha val="43137"/>
                    </a:srgbClr>
                  </a:outerShdw>
                </a:effectLst>
              </a:rPr>
              <a:t> </a:t>
            </a:r>
            <a:r>
              <a:rPr lang="en-US" sz="6800" dirty="0">
                <a:solidFill>
                  <a:schemeClr val="accent4"/>
                </a:solidFill>
                <a:effectLst>
                  <a:outerShdw blurRad="38100" dist="38100" dir="2700000" algn="tl">
                    <a:srgbClr val="000000">
                      <a:alpha val="43137"/>
                    </a:srgbClr>
                  </a:outerShdw>
                </a:effectLst>
              </a:rPr>
              <a:t>I</a:t>
            </a:r>
            <a:r>
              <a:rPr lang="en-US" sz="6800" noProof="0" dirty="0">
                <a:solidFill>
                  <a:schemeClr val="accent4"/>
                </a:solidFill>
                <a:effectLst>
                  <a:outerShdw blurRad="38100" dist="38100" dir="2700000" algn="tl">
                    <a:srgbClr val="000000">
                      <a:alpha val="43137"/>
                    </a:srgbClr>
                  </a:outerShdw>
                </a:effectLst>
              </a:rPr>
              <a:t>t?</a:t>
            </a:r>
          </a:p>
        </p:txBody>
      </p:sp>
      <p:sp>
        <p:nvSpPr>
          <p:cNvPr id="171" name="TextBox 2">
            <a:extLst>
              <a:ext uri="{FF2B5EF4-FFF2-40B4-BE49-F238E27FC236}">
                <a16:creationId xmlns:a16="http://schemas.microsoft.com/office/drawing/2014/main" id="{4F4DD83A-8E99-F6A3-1678-3CE2E3402A3B}"/>
              </a:ext>
            </a:extLst>
          </p:cNvPr>
          <p:cNvSpPr txBox="1"/>
          <p:nvPr/>
        </p:nvSpPr>
        <p:spPr>
          <a:xfrm>
            <a:off x="1119554" y="2764132"/>
            <a:ext cx="11072445" cy="8011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l" defTabSz="914400">
              <a:lnSpc>
                <a:spcPct val="130000"/>
              </a:lnSpc>
              <a:buSzPct val="123000"/>
              <a:defRPr sz="5000">
                <a:solidFill>
                  <a:srgbClr val="173D6D"/>
                </a:solidFill>
              </a:defRPr>
            </a:pPr>
            <a:r>
              <a:rPr lang="en-US" sz="4000" b="1" noProof="0" dirty="0">
                <a:effectLst>
                  <a:outerShdw blurRad="38100" dist="38100" dir="2700000" algn="tl">
                    <a:srgbClr val="000000">
                      <a:alpha val="43137"/>
                    </a:srgbClr>
                  </a:outerShdw>
                </a:effectLst>
              </a:rPr>
              <a:t>Pros</a:t>
            </a:r>
          </a:p>
          <a:p>
            <a:pPr marL="406400" indent="-406400" algn="l" defTabSz="914400">
              <a:lnSpc>
                <a:spcPct val="130000"/>
              </a:lnSpc>
              <a:buSzPct val="123000"/>
              <a:buChar char="•"/>
              <a:defRPr sz="5000">
                <a:solidFill>
                  <a:srgbClr val="173D6D"/>
                </a:solidFill>
              </a:defRPr>
            </a:pPr>
            <a:r>
              <a:rPr lang="en-US" sz="4000" noProof="0" dirty="0"/>
              <a:t>Helps differentiate from competition</a:t>
            </a:r>
          </a:p>
          <a:p>
            <a:pPr marL="406400" indent="-406400" algn="l" defTabSz="914400">
              <a:lnSpc>
                <a:spcPct val="130000"/>
              </a:lnSpc>
              <a:buSzPct val="123000"/>
              <a:buChar char="•"/>
              <a:defRPr sz="5000">
                <a:solidFill>
                  <a:srgbClr val="173D6D"/>
                </a:solidFill>
              </a:defRPr>
            </a:pPr>
            <a:r>
              <a:rPr lang="en-US" sz="4000" dirty="0"/>
              <a:t>Many tenders include CSR criteria, sometimes at very high levels (&gt;30%)</a:t>
            </a:r>
          </a:p>
          <a:p>
            <a:pPr marL="406400" indent="-406400" algn="l" defTabSz="914400">
              <a:lnSpc>
                <a:spcPct val="130000"/>
              </a:lnSpc>
              <a:buSzPct val="123000"/>
              <a:buChar char="•"/>
              <a:defRPr sz="5000">
                <a:solidFill>
                  <a:srgbClr val="173D6D"/>
                </a:solidFill>
              </a:defRPr>
            </a:pPr>
            <a:r>
              <a:rPr lang="en-US" sz="4000" noProof="0" dirty="0"/>
              <a:t>Helped us sign accounts in a few occasions (ex. Paris 2024 OG)</a:t>
            </a:r>
          </a:p>
          <a:p>
            <a:pPr marL="406400" indent="-406400" algn="l" defTabSz="914400">
              <a:lnSpc>
                <a:spcPct val="130000"/>
              </a:lnSpc>
              <a:buSzPct val="123000"/>
              <a:buChar char="•"/>
              <a:defRPr sz="5000">
                <a:solidFill>
                  <a:srgbClr val="173D6D"/>
                </a:solidFill>
              </a:defRPr>
            </a:pPr>
            <a:r>
              <a:rPr lang="en-US" sz="4000" dirty="0"/>
              <a:t>Direct fleet costs are ~30% lower for EVs (but indirect ones are higher/difficult to measure)</a:t>
            </a:r>
          </a:p>
          <a:p>
            <a:pPr marL="406400" indent="-406400" algn="l" defTabSz="914400">
              <a:lnSpc>
                <a:spcPct val="130000"/>
              </a:lnSpc>
              <a:buSzPct val="123000"/>
              <a:buChar char="•"/>
              <a:defRPr sz="5000">
                <a:solidFill>
                  <a:srgbClr val="173D6D"/>
                </a:solidFill>
              </a:defRPr>
            </a:pPr>
            <a:r>
              <a:rPr lang="en-US" sz="4000" dirty="0"/>
              <a:t>Helps recruit some talent, particularly among young ones</a:t>
            </a:r>
            <a:endParaRPr lang="en-US" sz="4000" noProof="0" dirty="0"/>
          </a:p>
        </p:txBody>
      </p:sp>
      <p:sp>
        <p:nvSpPr>
          <p:cNvPr id="2" name="TextBox 2">
            <a:extLst>
              <a:ext uri="{FF2B5EF4-FFF2-40B4-BE49-F238E27FC236}">
                <a16:creationId xmlns:a16="http://schemas.microsoft.com/office/drawing/2014/main" id="{7682B6B2-9C7A-1A5C-92C8-1EA95510DF1C}"/>
              </a:ext>
            </a:extLst>
          </p:cNvPr>
          <p:cNvSpPr txBox="1"/>
          <p:nvPr/>
        </p:nvSpPr>
        <p:spPr>
          <a:xfrm>
            <a:off x="12616683" y="2764132"/>
            <a:ext cx="11072446" cy="6435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l" defTabSz="914400">
              <a:lnSpc>
                <a:spcPct val="130000"/>
              </a:lnSpc>
              <a:buSzPct val="123000"/>
              <a:defRPr sz="5000">
                <a:solidFill>
                  <a:srgbClr val="173D6D"/>
                </a:solidFill>
              </a:defRPr>
            </a:pPr>
            <a:r>
              <a:rPr lang="en-US" sz="4000" b="1" noProof="0" dirty="0">
                <a:effectLst>
                  <a:outerShdw blurRad="38100" dist="38100" dir="2700000" algn="tl">
                    <a:srgbClr val="000000">
                      <a:alpha val="43137"/>
                    </a:srgbClr>
                  </a:outerShdw>
                </a:effectLst>
              </a:rPr>
              <a:t>Cons</a:t>
            </a:r>
          </a:p>
          <a:p>
            <a:pPr marL="406400" indent="-406400" algn="l" defTabSz="914400">
              <a:lnSpc>
                <a:spcPct val="130000"/>
              </a:lnSpc>
              <a:buSzPct val="123000"/>
              <a:buChar char="•"/>
              <a:defRPr sz="5000">
                <a:solidFill>
                  <a:srgbClr val="173D6D"/>
                </a:solidFill>
              </a:defRPr>
            </a:pPr>
            <a:r>
              <a:rPr lang="en-US" sz="4000" noProof="0" dirty="0"/>
              <a:t>High proportion of international customers aren’t CSR sensitive</a:t>
            </a:r>
          </a:p>
          <a:p>
            <a:pPr marL="406400" indent="-406400" algn="l" defTabSz="914400">
              <a:lnSpc>
                <a:spcPct val="130000"/>
              </a:lnSpc>
              <a:buSzPct val="123000"/>
              <a:buChar char="•"/>
              <a:defRPr sz="5000">
                <a:solidFill>
                  <a:srgbClr val="173D6D"/>
                </a:solidFill>
              </a:defRPr>
            </a:pPr>
            <a:r>
              <a:rPr lang="en-US" sz="4000" noProof="0" dirty="0"/>
              <a:t>Significant and recurring costs (ca. 0,3 m€ per annum for us, excl. fleet)</a:t>
            </a:r>
          </a:p>
          <a:p>
            <a:pPr marL="406400" indent="-406400" algn="l" defTabSz="914400">
              <a:lnSpc>
                <a:spcPct val="130000"/>
              </a:lnSpc>
              <a:buSzPct val="123000"/>
              <a:buChar char="•"/>
              <a:defRPr sz="5000">
                <a:solidFill>
                  <a:srgbClr val="173D6D"/>
                </a:solidFill>
              </a:defRPr>
            </a:pPr>
            <a:r>
              <a:rPr lang="en-US" sz="4000" noProof="0" dirty="0"/>
              <a:t>Operating difficulties for EVs given time to charge and limited autonomy (ex. EQVs)</a:t>
            </a:r>
          </a:p>
          <a:p>
            <a:pPr marL="406400" indent="-406400" algn="l" defTabSz="914400">
              <a:lnSpc>
                <a:spcPct val="130000"/>
              </a:lnSpc>
              <a:buSzPct val="123000"/>
              <a:buChar char="•"/>
              <a:defRPr sz="5000">
                <a:solidFill>
                  <a:srgbClr val="173D6D"/>
                </a:solidFill>
              </a:defRPr>
            </a:pPr>
            <a:endParaRPr lang="en-US" sz="4000" noProof="0" dirty="0"/>
          </a:p>
        </p:txBody>
      </p:sp>
      <p:pic>
        <p:nvPicPr>
          <p:cNvPr id="3" name="Google Shape;78;p4" descr="footer.png">
            <a:extLst>
              <a:ext uri="{FF2B5EF4-FFF2-40B4-BE49-F238E27FC236}">
                <a16:creationId xmlns:a16="http://schemas.microsoft.com/office/drawing/2014/main" id="{00F1FAE0-CD4E-9B54-7D45-FBBD06A5C5A8}"/>
              </a:ext>
            </a:extLst>
          </p:cNvPr>
          <p:cNvPicPr preferRelativeResize="0"/>
          <p:nvPr/>
        </p:nvPicPr>
        <p:blipFill rotWithShape="1">
          <a:blip r:embed="rId2">
            <a:alphaModFix/>
          </a:blip>
          <a:srcRect t="3559" b="58691"/>
          <a:stretch/>
        </p:blipFill>
        <p:spPr>
          <a:xfrm>
            <a:off x="-2" y="11469851"/>
            <a:ext cx="24384003" cy="2256454"/>
          </a:xfrm>
          <a:prstGeom prst="rect">
            <a:avLst/>
          </a:prstGeom>
          <a:noFill/>
          <a:ln>
            <a:noFill/>
          </a:ln>
        </p:spPr>
      </p:pic>
      <p:pic>
        <p:nvPicPr>
          <p:cNvPr id="4" name="Google Shape;82;p4" descr="CDNLA-show-vegas-Paris-2025-logo2.png">
            <a:extLst>
              <a:ext uri="{FF2B5EF4-FFF2-40B4-BE49-F238E27FC236}">
                <a16:creationId xmlns:a16="http://schemas.microsoft.com/office/drawing/2014/main" id="{D6930D7F-8B63-5D0A-EC57-F519B11AB391}"/>
              </a:ext>
            </a:extLst>
          </p:cNvPr>
          <p:cNvPicPr preferRelativeResize="0"/>
          <p:nvPr/>
        </p:nvPicPr>
        <p:blipFill rotWithShape="1">
          <a:blip r:embed="rId3">
            <a:alphaModFix/>
          </a:blip>
          <a:srcRect t="8516" b="8516"/>
          <a:stretch/>
        </p:blipFill>
        <p:spPr>
          <a:xfrm>
            <a:off x="1403260" y="11374870"/>
            <a:ext cx="8199807" cy="1360628"/>
          </a:xfrm>
          <a:prstGeom prst="rect">
            <a:avLst/>
          </a:prstGeom>
          <a:noFill/>
          <a:ln>
            <a:noFill/>
          </a:ln>
        </p:spPr>
      </p:pic>
      <p:sp>
        <p:nvSpPr>
          <p:cNvPr id="5" name="Rounded Rectangle">
            <a:extLst>
              <a:ext uri="{FF2B5EF4-FFF2-40B4-BE49-F238E27FC236}">
                <a16:creationId xmlns:a16="http://schemas.microsoft.com/office/drawing/2014/main" id="{71791D80-01C3-5771-2A6F-FE11D13F9068}"/>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6" name="Group 5">
            <a:extLst>
              <a:ext uri="{FF2B5EF4-FFF2-40B4-BE49-F238E27FC236}">
                <a16:creationId xmlns:a16="http://schemas.microsoft.com/office/drawing/2014/main" id="{A53A3E17-4F54-30AA-11AE-1C2FA9A3A316}"/>
              </a:ext>
            </a:extLst>
          </p:cNvPr>
          <p:cNvGrpSpPr/>
          <p:nvPr/>
        </p:nvGrpSpPr>
        <p:grpSpPr>
          <a:xfrm>
            <a:off x="19191009" y="11839138"/>
            <a:ext cx="4202914" cy="941466"/>
            <a:chOff x="19191009" y="11839138"/>
            <a:chExt cx="4202914" cy="941466"/>
          </a:xfrm>
        </p:grpSpPr>
        <p:sp>
          <p:nvSpPr>
            <p:cNvPr id="7" name="Platinum Sponsors">
              <a:extLst>
                <a:ext uri="{FF2B5EF4-FFF2-40B4-BE49-F238E27FC236}">
                  <a16:creationId xmlns:a16="http://schemas.microsoft.com/office/drawing/2014/main" id="{F23E3220-5D8B-9954-0F12-488428D38F20}"/>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8" name="Picture 7" descr="A black and white logo&#10;&#10;Description automatically generated">
              <a:extLst>
                <a:ext uri="{FF2B5EF4-FFF2-40B4-BE49-F238E27FC236}">
                  <a16:creationId xmlns:a16="http://schemas.microsoft.com/office/drawing/2014/main" id="{3A7FB326-F881-10B0-BD42-27DCFC12C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extLst>
      <p:ext uri="{BB962C8B-B14F-4D97-AF65-F5344CB8AC3E}">
        <p14:creationId xmlns:p14="http://schemas.microsoft.com/office/powerpoint/2010/main" val="35782012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20D9B-60B7-058E-8BF1-EB55D66B3DDC}"/>
            </a:ext>
          </a:extLst>
        </p:cNvPr>
        <p:cNvGrpSpPr/>
        <p:nvPr/>
      </p:nvGrpSpPr>
      <p:grpSpPr>
        <a:xfrm>
          <a:off x="0" y="0"/>
          <a:ext cx="0" cy="0"/>
          <a:chOff x="0" y="0"/>
          <a:chExt cx="0" cy="0"/>
        </a:xfrm>
      </p:grpSpPr>
      <p:sp>
        <p:nvSpPr>
          <p:cNvPr id="170" name="TextBox 1">
            <a:extLst>
              <a:ext uri="{FF2B5EF4-FFF2-40B4-BE49-F238E27FC236}">
                <a16:creationId xmlns:a16="http://schemas.microsoft.com/office/drawing/2014/main" id="{A21E2667-135A-8476-5EE7-4945EA357042}"/>
              </a:ext>
            </a:extLst>
          </p:cNvPr>
          <p:cNvSpPr txBox="1"/>
          <p:nvPr/>
        </p:nvSpPr>
        <p:spPr>
          <a:xfrm>
            <a:off x="2724160" y="750770"/>
            <a:ext cx="21632586" cy="1138769"/>
          </a:xfrm>
          <a:prstGeom prst="rect">
            <a:avLst/>
          </a:prstGeom>
          <a:solidFill>
            <a:srgbClr val="026B5F"/>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7500" b="1">
                <a:solidFill>
                  <a:srgbClr val="A45C35"/>
                </a:solidFill>
              </a:defRPr>
            </a:lvl1pPr>
          </a:lstStyle>
          <a:p>
            <a:r>
              <a:rPr lang="en-US" sz="6800" noProof="0" dirty="0"/>
              <a:t> </a:t>
            </a:r>
            <a:r>
              <a:rPr lang="en-US" sz="6800" noProof="0" dirty="0">
                <a:solidFill>
                  <a:schemeClr val="accent4"/>
                </a:solidFill>
                <a:effectLst>
                  <a:outerShdw blurRad="38100" dist="38100" dir="2700000" algn="tl">
                    <a:srgbClr val="000000">
                      <a:alpha val="43137"/>
                    </a:srgbClr>
                  </a:outerShdw>
                </a:effectLst>
              </a:rPr>
              <a:t>CSR </a:t>
            </a:r>
            <a:r>
              <a:rPr lang="en-US" sz="6800" dirty="0">
                <a:solidFill>
                  <a:schemeClr val="accent4"/>
                </a:solidFill>
                <a:effectLst>
                  <a:outerShdw blurRad="38100" dist="38100" dir="2700000" algn="tl">
                    <a:srgbClr val="000000">
                      <a:alpha val="43137"/>
                    </a:srgbClr>
                  </a:outerShdw>
                </a:effectLst>
              </a:rPr>
              <a:t>I</a:t>
            </a:r>
            <a:r>
              <a:rPr lang="en-US" sz="6800" noProof="0" dirty="0" err="1">
                <a:solidFill>
                  <a:schemeClr val="accent4"/>
                </a:solidFill>
                <a:effectLst>
                  <a:outerShdw blurRad="38100" dist="38100" dir="2700000" algn="tl">
                    <a:srgbClr val="000000">
                      <a:alpha val="43137"/>
                    </a:srgbClr>
                  </a:outerShdw>
                </a:effectLst>
              </a:rPr>
              <a:t>nvestments</a:t>
            </a:r>
            <a:r>
              <a:rPr lang="en-US" sz="6800" noProof="0" dirty="0">
                <a:solidFill>
                  <a:schemeClr val="accent4"/>
                </a:solidFill>
                <a:effectLst>
                  <a:outerShdw blurRad="38100" dist="38100" dir="2700000" algn="tl">
                    <a:srgbClr val="000000">
                      <a:alpha val="43137"/>
                    </a:srgbClr>
                  </a:outerShdw>
                </a:effectLst>
              </a:rPr>
              <a:t>/Expenses: Limits…</a:t>
            </a:r>
          </a:p>
        </p:txBody>
      </p:sp>
      <p:sp>
        <p:nvSpPr>
          <p:cNvPr id="3" name="TextBox 2">
            <a:extLst>
              <a:ext uri="{FF2B5EF4-FFF2-40B4-BE49-F238E27FC236}">
                <a16:creationId xmlns:a16="http://schemas.microsoft.com/office/drawing/2014/main" id="{32BCB4B7-F2CD-6AF8-4627-8CEC299E6C27}"/>
              </a:ext>
            </a:extLst>
          </p:cNvPr>
          <p:cNvSpPr txBox="1"/>
          <p:nvPr/>
        </p:nvSpPr>
        <p:spPr>
          <a:xfrm>
            <a:off x="2056543" y="2653253"/>
            <a:ext cx="21632586" cy="77144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l" defTabSz="914400">
              <a:lnSpc>
                <a:spcPct val="130000"/>
              </a:lnSpc>
              <a:buSzPct val="123000"/>
              <a:defRPr sz="5000">
                <a:solidFill>
                  <a:srgbClr val="173D6D"/>
                </a:solidFill>
              </a:defRPr>
            </a:pPr>
            <a:r>
              <a:rPr lang="en-US" b="1" dirty="0">
                <a:effectLst>
                  <a:outerShdw blurRad="38100" dist="38100" dir="2700000" algn="tl">
                    <a:srgbClr val="000000">
                      <a:alpha val="43137"/>
                    </a:srgbClr>
                  </a:outerShdw>
                </a:effectLst>
              </a:rPr>
              <a:t>European CSR Directive to Be Implemented From 2026</a:t>
            </a:r>
            <a:endParaRPr lang="en-US" b="1" noProof="0" dirty="0">
              <a:effectLst>
                <a:outerShdw blurRad="38100" dist="38100" dir="2700000" algn="tl">
                  <a:srgbClr val="000000">
                    <a:alpha val="43137"/>
                  </a:srgbClr>
                </a:outerShdw>
              </a:effectLst>
            </a:endParaRPr>
          </a:p>
          <a:p>
            <a:pPr marL="406400" indent="-406400" algn="l" defTabSz="914400">
              <a:lnSpc>
                <a:spcPct val="130000"/>
              </a:lnSpc>
              <a:buSzPct val="123000"/>
              <a:buChar char="•"/>
              <a:defRPr sz="5000">
                <a:solidFill>
                  <a:srgbClr val="173D6D"/>
                </a:solidFill>
              </a:defRPr>
            </a:pPr>
            <a:r>
              <a:rPr lang="en-US" sz="4800" noProof="0" dirty="0"/>
              <a:t>If company meets criteria, necessity to collect data from 2025</a:t>
            </a:r>
          </a:p>
          <a:p>
            <a:pPr marL="406400" indent="-406400" algn="l" defTabSz="914400">
              <a:lnSpc>
                <a:spcPct val="130000"/>
              </a:lnSpc>
              <a:buSzPct val="123000"/>
              <a:buChar char="•"/>
              <a:defRPr sz="5000">
                <a:solidFill>
                  <a:srgbClr val="173D6D"/>
                </a:solidFill>
              </a:defRPr>
            </a:pPr>
            <a:r>
              <a:rPr lang="en-US" sz="4800" dirty="0"/>
              <a:t>Published together with financial report = extra financial reporting</a:t>
            </a:r>
          </a:p>
          <a:p>
            <a:pPr marL="406400" indent="-406400" algn="l" defTabSz="914400">
              <a:lnSpc>
                <a:spcPct val="130000"/>
              </a:lnSpc>
              <a:buSzPct val="123000"/>
              <a:buChar char="•"/>
              <a:defRPr sz="5000">
                <a:solidFill>
                  <a:srgbClr val="173D6D"/>
                </a:solidFill>
              </a:defRPr>
            </a:pPr>
            <a:r>
              <a:rPr lang="en-US" sz="4800" noProof="0" dirty="0"/>
              <a:t>Audited by a third-party, just like our accounts</a:t>
            </a:r>
          </a:p>
          <a:p>
            <a:pPr marL="406400" indent="-406400" algn="l" defTabSz="914400">
              <a:lnSpc>
                <a:spcPct val="130000"/>
              </a:lnSpc>
              <a:buSzPct val="123000"/>
              <a:buChar char="•"/>
              <a:defRPr sz="5000">
                <a:solidFill>
                  <a:srgbClr val="173D6D"/>
                </a:solidFill>
              </a:defRPr>
            </a:pPr>
            <a:r>
              <a:rPr lang="en-US" sz="4800" dirty="0"/>
              <a:t>On a consolidated basis = all subsidiaries</a:t>
            </a:r>
          </a:p>
          <a:p>
            <a:pPr marL="406400" indent="-406400" algn="l" defTabSz="914400">
              <a:lnSpc>
                <a:spcPct val="130000"/>
              </a:lnSpc>
              <a:buSzPct val="123000"/>
              <a:buChar char="•"/>
              <a:defRPr sz="5000">
                <a:solidFill>
                  <a:srgbClr val="173D6D"/>
                </a:solidFill>
              </a:defRPr>
            </a:pPr>
            <a:r>
              <a:rPr lang="en-US" sz="4800" noProof="0" dirty="0"/>
              <a:t>1,000+ potential datapoints of which &gt; 400 we will need to collect from year 1</a:t>
            </a:r>
          </a:p>
          <a:p>
            <a:pPr marL="406400" indent="-406400" algn="l" defTabSz="914400">
              <a:lnSpc>
                <a:spcPct val="130000"/>
              </a:lnSpc>
              <a:buSzPct val="123000"/>
              <a:buChar char="•"/>
              <a:defRPr sz="5000">
                <a:solidFill>
                  <a:srgbClr val="173D6D"/>
                </a:solidFill>
              </a:defRPr>
            </a:pPr>
            <a:r>
              <a:rPr lang="en-US" sz="4800" dirty="0"/>
              <a:t>Ca. 1 additional FTE dedicated to this + third-party advisors and auditors = 0,2 m€ additional expenses… nonsense!</a:t>
            </a:r>
            <a:endParaRPr lang="en-US" sz="4800" noProof="0" dirty="0"/>
          </a:p>
        </p:txBody>
      </p:sp>
      <p:pic>
        <p:nvPicPr>
          <p:cNvPr id="2" name="Google Shape;78;p4" descr="footer.png">
            <a:extLst>
              <a:ext uri="{FF2B5EF4-FFF2-40B4-BE49-F238E27FC236}">
                <a16:creationId xmlns:a16="http://schemas.microsoft.com/office/drawing/2014/main" id="{6A5D490D-A6BC-7AFC-ABD5-E3A7B8FAEEFD}"/>
              </a:ext>
            </a:extLst>
          </p:cNvPr>
          <p:cNvPicPr preferRelativeResize="0"/>
          <p:nvPr/>
        </p:nvPicPr>
        <p:blipFill rotWithShape="1">
          <a:blip r:embed="rId2">
            <a:alphaModFix/>
          </a:blip>
          <a:srcRect t="3559" b="58691"/>
          <a:stretch/>
        </p:blipFill>
        <p:spPr>
          <a:xfrm>
            <a:off x="-2" y="11469851"/>
            <a:ext cx="24384003" cy="2256454"/>
          </a:xfrm>
          <a:prstGeom prst="rect">
            <a:avLst/>
          </a:prstGeom>
          <a:noFill/>
          <a:ln>
            <a:noFill/>
          </a:ln>
        </p:spPr>
      </p:pic>
      <p:pic>
        <p:nvPicPr>
          <p:cNvPr id="4" name="Google Shape;82;p4" descr="CDNLA-show-vegas-Paris-2025-logo2.png">
            <a:extLst>
              <a:ext uri="{FF2B5EF4-FFF2-40B4-BE49-F238E27FC236}">
                <a16:creationId xmlns:a16="http://schemas.microsoft.com/office/drawing/2014/main" id="{87C4B28B-DB02-370E-293A-6FE93593C65D}"/>
              </a:ext>
            </a:extLst>
          </p:cNvPr>
          <p:cNvPicPr preferRelativeResize="0"/>
          <p:nvPr/>
        </p:nvPicPr>
        <p:blipFill rotWithShape="1">
          <a:blip r:embed="rId3">
            <a:alphaModFix/>
          </a:blip>
          <a:srcRect t="8516" b="8516"/>
          <a:stretch/>
        </p:blipFill>
        <p:spPr>
          <a:xfrm>
            <a:off x="1403260" y="11374870"/>
            <a:ext cx="8199807" cy="1360628"/>
          </a:xfrm>
          <a:prstGeom prst="rect">
            <a:avLst/>
          </a:prstGeom>
          <a:noFill/>
          <a:ln>
            <a:noFill/>
          </a:ln>
        </p:spPr>
      </p:pic>
      <p:sp>
        <p:nvSpPr>
          <p:cNvPr id="5" name="Rounded Rectangle">
            <a:extLst>
              <a:ext uri="{FF2B5EF4-FFF2-40B4-BE49-F238E27FC236}">
                <a16:creationId xmlns:a16="http://schemas.microsoft.com/office/drawing/2014/main" id="{15F83777-9686-765E-E1B4-33B9F19D896A}"/>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6" name="Group 5">
            <a:extLst>
              <a:ext uri="{FF2B5EF4-FFF2-40B4-BE49-F238E27FC236}">
                <a16:creationId xmlns:a16="http://schemas.microsoft.com/office/drawing/2014/main" id="{345BAB1C-B120-C26C-F2B8-E23BC9EFBA32}"/>
              </a:ext>
            </a:extLst>
          </p:cNvPr>
          <p:cNvGrpSpPr/>
          <p:nvPr/>
        </p:nvGrpSpPr>
        <p:grpSpPr>
          <a:xfrm>
            <a:off x="19191009" y="11839138"/>
            <a:ext cx="4202914" cy="941466"/>
            <a:chOff x="19191009" y="11839138"/>
            <a:chExt cx="4202914" cy="941466"/>
          </a:xfrm>
        </p:grpSpPr>
        <p:sp>
          <p:nvSpPr>
            <p:cNvPr id="7" name="Platinum Sponsors">
              <a:extLst>
                <a:ext uri="{FF2B5EF4-FFF2-40B4-BE49-F238E27FC236}">
                  <a16:creationId xmlns:a16="http://schemas.microsoft.com/office/drawing/2014/main" id="{D099EE0A-E1ED-A34B-6F37-37B363A2682C}"/>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8" name="Picture 7" descr="A black and white logo&#10;&#10;Description automatically generated">
              <a:extLst>
                <a:ext uri="{FF2B5EF4-FFF2-40B4-BE49-F238E27FC236}">
                  <a16:creationId xmlns:a16="http://schemas.microsoft.com/office/drawing/2014/main" id="{3D27C0CE-D0C9-AA5E-DAA0-C4D383A7C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extLst>
      <p:ext uri="{BB962C8B-B14F-4D97-AF65-F5344CB8AC3E}">
        <p14:creationId xmlns:p14="http://schemas.microsoft.com/office/powerpoint/2010/main" val="4128391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EE654-DB89-B63C-2620-67703A4C463C}"/>
            </a:ext>
          </a:extLst>
        </p:cNvPr>
        <p:cNvGrpSpPr/>
        <p:nvPr/>
      </p:nvGrpSpPr>
      <p:grpSpPr>
        <a:xfrm>
          <a:off x="0" y="0"/>
          <a:ext cx="0" cy="0"/>
          <a:chOff x="0" y="0"/>
          <a:chExt cx="0" cy="0"/>
        </a:xfrm>
      </p:grpSpPr>
      <p:sp>
        <p:nvSpPr>
          <p:cNvPr id="155" name="TextBox 1">
            <a:extLst>
              <a:ext uri="{FF2B5EF4-FFF2-40B4-BE49-F238E27FC236}">
                <a16:creationId xmlns:a16="http://schemas.microsoft.com/office/drawing/2014/main" id="{EADAE034-A4B4-E271-B0AD-24206859BA49}"/>
              </a:ext>
            </a:extLst>
          </p:cNvPr>
          <p:cNvSpPr txBox="1"/>
          <p:nvPr/>
        </p:nvSpPr>
        <p:spPr>
          <a:xfrm>
            <a:off x="2164702" y="2475454"/>
            <a:ext cx="20079478" cy="3170095"/>
          </a:xfrm>
          <a:prstGeom prst="rect">
            <a:avLst/>
          </a:prstGeom>
          <a:solidFill>
            <a:srgbClr val="B04A27"/>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10000" b="1">
                <a:solidFill>
                  <a:srgbClr val="A45C35"/>
                </a:solidFill>
              </a:defRPr>
            </a:pPr>
            <a:r>
              <a:rPr lang="fr-FR" sz="10000" b="1" dirty="0">
                <a:solidFill>
                  <a:schemeClr val="accent4">
                    <a:lumMod val="60000"/>
                    <a:lumOff val="40000"/>
                  </a:schemeClr>
                </a:solidFill>
                <a:effectLst>
                  <a:outerShdw blurRad="38100" dist="38100" dir="2700000" algn="tl">
                    <a:srgbClr val="000000">
                      <a:alpha val="43137"/>
                    </a:srgbClr>
                  </a:outerShdw>
                </a:effectLst>
              </a:rPr>
              <a:t>Global Challenges:</a:t>
            </a:r>
          </a:p>
          <a:p>
            <a:pPr defTabSz="914400">
              <a:defRPr sz="10000" b="1">
                <a:solidFill>
                  <a:srgbClr val="A45C35"/>
                </a:solidFill>
              </a:defRPr>
            </a:pPr>
            <a:r>
              <a:rPr lang="fr-FR" sz="10000" b="1" dirty="0" err="1">
                <a:solidFill>
                  <a:schemeClr val="accent4">
                    <a:lumMod val="60000"/>
                    <a:lumOff val="40000"/>
                  </a:schemeClr>
                </a:solidFill>
                <a:effectLst>
                  <a:outerShdw blurRad="38100" dist="38100" dir="2700000" algn="tl">
                    <a:srgbClr val="000000">
                      <a:alpha val="43137"/>
                    </a:srgbClr>
                  </a:outerShdw>
                </a:effectLst>
              </a:rPr>
              <a:t>Insurance</a:t>
            </a:r>
            <a:r>
              <a:rPr lang="fr-FR" sz="10000" b="1" dirty="0">
                <a:solidFill>
                  <a:schemeClr val="accent4">
                    <a:lumMod val="60000"/>
                    <a:lumOff val="40000"/>
                  </a:schemeClr>
                </a:solidFill>
                <a:effectLst>
                  <a:outerShdw blurRad="38100" dist="38100" dir="2700000" algn="tl">
                    <a:srgbClr val="000000">
                      <a:alpha val="43137"/>
                    </a:srgbClr>
                  </a:outerShdw>
                </a:effectLst>
              </a:rPr>
              <a:t> and </a:t>
            </a:r>
            <a:r>
              <a:rPr lang="fr-FR" sz="10000" b="1" dirty="0" err="1">
                <a:solidFill>
                  <a:schemeClr val="accent4">
                    <a:lumMod val="60000"/>
                    <a:lumOff val="40000"/>
                  </a:schemeClr>
                </a:solidFill>
                <a:effectLst>
                  <a:outerShdw blurRad="38100" dist="38100" dir="2700000" algn="tl">
                    <a:srgbClr val="000000">
                      <a:alpha val="43137"/>
                    </a:srgbClr>
                  </a:outerShdw>
                </a:effectLst>
              </a:rPr>
              <a:t>Liability</a:t>
            </a:r>
            <a:endParaRPr lang="fr-FR" sz="10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156" name="TextBox 2">
            <a:extLst>
              <a:ext uri="{FF2B5EF4-FFF2-40B4-BE49-F238E27FC236}">
                <a16:creationId xmlns:a16="http://schemas.microsoft.com/office/drawing/2014/main" id="{0EF2E51A-4750-8C07-F2D5-6CA649831B37}"/>
              </a:ext>
            </a:extLst>
          </p:cNvPr>
          <p:cNvSpPr txBox="1"/>
          <p:nvPr/>
        </p:nvSpPr>
        <p:spPr>
          <a:xfrm>
            <a:off x="7494331" y="7298063"/>
            <a:ext cx="9095248" cy="1938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6000" b="1" i="1">
                <a:solidFill>
                  <a:srgbClr val="294A80"/>
                </a:solidFill>
              </a:defRPr>
            </a:pPr>
            <a:r>
              <a:rPr kumimoji="0" lang="en-US" sz="6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Michael Oldenburg</a:t>
            </a:r>
          </a:p>
          <a:p>
            <a:pPr marL="0" marR="0" lvl="0" indent="0" algn="ctr" defTabSz="914400" rtl="0" eaLnBrk="1" fontAlgn="auto" latinLnBrk="0" hangingPunct="0">
              <a:lnSpc>
                <a:spcPct val="100000"/>
              </a:lnSpc>
              <a:spcBef>
                <a:spcPts val="0"/>
              </a:spcBef>
              <a:spcAft>
                <a:spcPts val="0"/>
              </a:spcAft>
              <a:buClrTx/>
              <a:buSzTx/>
              <a:buFontTx/>
              <a:buNone/>
              <a:tabLst/>
              <a:defRPr sz="6000" b="1" i="1">
                <a:solidFill>
                  <a:srgbClr val="294A80"/>
                </a:solidFill>
              </a:defRPr>
            </a:pPr>
            <a:r>
              <a:rPr kumimoji="0" lang="en-US" sz="6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United Limousine AG</a:t>
            </a:r>
          </a:p>
        </p:txBody>
      </p:sp>
      <p:pic>
        <p:nvPicPr>
          <p:cNvPr id="2" name="Google Shape;78;p4" descr="footer.png">
            <a:extLst>
              <a:ext uri="{FF2B5EF4-FFF2-40B4-BE49-F238E27FC236}">
                <a16:creationId xmlns:a16="http://schemas.microsoft.com/office/drawing/2014/main" id="{995AFBA8-E81D-E11C-7BB9-BDC5FB239772}"/>
              </a:ext>
            </a:extLst>
          </p:cNvPr>
          <p:cNvPicPr preferRelativeResize="0"/>
          <p:nvPr/>
        </p:nvPicPr>
        <p:blipFill rotWithShape="1">
          <a:blip r:embed="rId2">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2987206A-2E31-1AAE-F909-8C77B726B482}"/>
              </a:ext>
            </a:extLst>
          </p:cNvPr>
          <p:cNvPicPr preferRelativeResize="0"/>
          <p:nvPr/>
        </p:nvPicPr>
        <p:blipFill rotWithShape="1">
          <a:blip r:embed="rId3">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B44880F3-69C8-B47B-488F-7FF1E05048BD}"/>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E5B35A31-7715-3FA1-E87D-79179982091B}"/>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413D3EC8-7B81-8099-36F2-72C00CFCB285}"/>
                </a:ext>
              </a:extLst>
            </p:cNvPr>
            <p:cNvSpPr txBox="1"/>
            <p:nvPr/>
          </p:nvSpPr>
          <p:spPr>
            <a:xfrm>
              <a:off x="19191009" y="11904632"/>
              <a:ext cx="2030300" cy="810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EE47CEEC-E333-5F89-D696-AB71DA12B4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extLst>
      <p:ext uri="{BB962C8B-B14F-4D97-AF65-F5344CB8AC3E}">
        <p14:creationId xmlns:p14="http://schemas.microsoft.com/office/powerpoint/2010/main" val="12014336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4"/>
          <p:cNvSpPr txBox="1"/>
          <p:nvPr/>
        </p:nvSpPr>
        <p:spPr>
          <a:xfrm>
            <a:off x="1037353" y="2537964"/>
            <a:ext cx="22807863" cy="6663322"/>
          </a:xfrm>
          <a:prstGeom prst="rect">
            <a:avLst/>
          </a:prstGeom>
          <a:noFill/>
          <a:ln>
            <a:noFill/>
          </a:ln>
        </p:spPr>
        <p:txBody>
          <a:bodyPr spcFirstLastPara="1" wrap="square" lIns="45700" tIns="45700" rIns="45700" bIns="45700" anchor="t" anchorCtr="0">
            <a:spAutoFit/>
          </a:bodyPr>
          <a:lstStyle/>
          <a:p>
            <a:pPr marL="406400" marR="0" lvl="0" indent="-349250" algn="l" defTabSz="914400" rtl="0" eaLnBrk="1" fontAlgn="auto" latinLnBrk="0" hangingPunct="1">
              <a:lnSpc>
                <a:spcPct val="130000"/>
              </a:lnSpc>
              <a:spcBef>
                <a:spcPts val="0"/>
              </a:spcBef>
              <a:spcAft>
                <a:spcPts val="0"/>
              </a:spcAft>
              <a:buClr>
                <a:srgbClr val="173D6D"/>
              </a:buClr>
              <a:buSzPts val="5250"/>
              <a:buFont typeface="Helvetica Neue"/>
              <a:buChar char="•"/>
              <a:tabLst/>
              <a:defRPr/>
            </a:pPr>
            <a:r>
              <a:rPr kumimoji="0" lang="en-US" sz="4600" b="1"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rPr>
              <a:t>Due Diligence and Selection of Partner Companies </a:t>
            </a:r>
            <a:endParaRPr kumimoji="0" sz="4600" b="1"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endParaRPr>
          </a:p>
          <a:p>
            <a:pPr marL="914400" marR="0" lvl="1" indent="-561975" algn="l" defTabSz="914400" rtl="0" eaLnBrk="1" fontAlgn="auto" latinLnBrk="0" hangingPunct="1">
              <a:lnSpc>
                <a:spcPct val="115000"/>
              </a:lnSpc>
              <a:spcBef>
                <a:spcPts val="0"/>
              </a:spcBef>
              <a:spcAft>
                <a:spcPts val="0"/>
              </a:spcAft>
              <a:buClr>
                <a:srgbClr val="173D6D"/>
              </a:buClr>
              <a:buSzPts val="525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Vetting Process: Check licenses, insurance, safety records, and customer reviews</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15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Contractual Agreements: Establish clear agreements on responsibilities, liabilities, and SLAs</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Regular Audits: Ensure compliance with safety standards</a:t>
            </a: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endParaRPr kumimoji="0" sz="41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406400" marR="0" lvl="0" indent="-349250" algn="l" defTabSz="914400" rtl="0" eaLnBrk="1" fontAlgn="auto" latinLnBrk="0" hangingPunct="1">
              <a:lnSpc>
                <a:spcPct val="130000"/>
              </a:lnSpc>
              <a:spcBef>
                <a:spcPts val="0"/>
              </a:spcBef>
              <a:spcAft>
                <a:spcPts val="0"/>
              </a:spcAft>
              <a:buClr>
                <a:srgbClr val="173D6D"/>
              </a:buClr>
              <a:buSzPts val="5250"/>
              <a:buFont typeface="Helvetica Neue"/>
              <a:buChar char="•"/>
              <a:tabLst/>
              <a:defRPr/>
            </a:pPr>
            <a:r>
              <a:rPr kumimoji="0" lang="en-US" sz="4600" b="1"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rPr>
              <a:t>Insurance and Liability</a:t>
            </a:r>
            <a:r>
              <a:rPr kumimoji="0" lang="en-US" sz="4600" b="0"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rPr>
              <a:t> </a:t>
            </a:r>
            <a:endParaRPr kumimoji="0" sz="4600" b="0"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endParaRPr>
          </a:p>
          <a:p>
            <a:pPr marL="914400" marR="0" lvl="1" indent="-561975" algn="l" defTabSz="914400" rtl="0" eaLnBrk="1" fontAlgn="auto" latinLnBrk="0" hangingPunct="1">
              <a:lnSpc>
                <a:spcPct val="115000"/>
              </a:lnSpc>
              <a:spcBef>
                <a:spcPts val="0"/>
              </a:spcBef>
              <a:spcAft>
                <a:spcPts val="0"/>
              </a:spcAft>
              <a:buClr>
                <a:srgbClr val="173D6D"/>
              </a:buClr>
              <a:buSzPts val="525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Adequate Coverage: Ensure both companies have sufficient insurance coverage</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561975" algn="l" defTabSz="914400" rtl="0" eaLnBrk="1" fontAlgn="auto" latinLnBrk="0" hangingPunct="1">
              <a:lnSpc>
                <a:spcPct val="130000"/>
              </a:lnSpc>
              <a:spcBef>
                <a:spcPts val="0"/>
              </a:spcBef>
              <a:spcAft>
                <a:spcPts val="0"/>
              </a:spcAft>
              <a:buClr>
                <a:srgbClr val="173D6D"/>
              </a:buClr>
              <a:buSzPts val="525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Liability Agreements: Clearly define liability in contract</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p:txBody>
      </p:sp>
      <p:pic>
        <p:nvPicPr>
          <p:cNvPr id="78" name="Google Shape;78;p4" descr="footer.png"/>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82" name="Google Shape;82;p4" descr="CDNLA-show-vegas-Paris-2025-logo2.png"/>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2" name="Rounded Rectangle">
            <a:extLst>
              <a:ext uri="{FF2B5EF4-FFF2-40B4-BE49-F238E27FC236}">
                <a16:creationId xmlns:a16="http://schemas.microsoft.com/office/drawing/2014/main" id="{E792D0EA-DC4A-FBB2-ADC5-64F55058ED53}"/>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 name="Group 2">
            <a:extLst>
              <a:ext uri="{FF2B5EF4-FFF2-40B4-BE49-F238E27FC236}">
                <a16:creationId xmlns:a16="http://schemas.microsoft.com/office/drawing/2014/main" id="{5643B53A-19D7-B32B-4294-B51EF949AA29}"/>
              </a:ext>
            </a:extLst>
          </p:cNvPr>
          <p:cNvGrpSpPr/>
          <p:nvPr/>
        </p:nvGrpSpPr>
        <p:grpSpPr>
          <a:xfrm>
            <a:off x="19191009" y="11839138"/>
            <a:ext cx="4202914" cy="941466"/>
            <a:chOff x="19191009" y="11839138"/>
            <a:chExt cx="4202914" cy="941466"/>
          </a:xfrm>
        </p:grpSpPr>
        <p:sp>
          <p:nvSpPr>
            <p:cNvPr id="4" name="Platinum Sponsors">
              <a:extLst>
                <a:ext uri="{FF2B5EF4-FFF2-40B4-BE49-F238E27FC236}">
                  <a16:creationId xmlns:a16="http://schemas.microsoft.com/office/drawing/2014/main" id="{925CB15F-9E41-FEC6-AFDD-A19BD27D160E}"/>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dirty="0">
                  <a:ln>
                    <a:noFill/>
                  </a:ln>
                  <a:solidFill>
                    <a:srgbClr val="294A80"/>
                  </a:solidFill>
                  <a:effectLst/>
                  <a:uLnTx/>
                  <a:uFillTx/>
                  <a:latin typeface="Lato-Black"/>
                  <a:sym typeface="Lato-Black"/>
                </a:rPr>
                <a:t>Audio Visual</a:t>
              </a:r>
              <a:r>
                <a:rPr kumimoji="0" sz="2300" b="1" i="1" u="none" strike="noStrike" kern="0" cap="none" spc="0" normalizeH="0" baseline="0" noProof="0" dirty="0">
                  <a:ln>
                    <a:noFill/>
                  </a:ln>
                  <a:solidFill>
                    <a:srgbClr val="294A80"/>
                  </a:solidFill>
                  <a:effectLst/>
                  <a:uLnTx/>
                  <a:uFillTx/>
                  <a:latin typeface="Lato-Black"/>
                  <a:sym typeface="Lato-Black"/>
                </a:rPr>
                <a:t> </a:t>
              </a:r>
              <a:endParaRPr kumimoji="0" lang="en-US" sz="2300" b="1" i="1" u="none" strike="noStrike" kern="0" cap="none" spc="0" normalizeH="0" baseline="0" noProof="0" dirty="0">
                <a:ln>
                  <a:noFill/>
                </a:ln>
                <a:solidFill>
                  <a:srgbClr val="294A80"/>
                </a:solidFill>
                <a:effectLst/>
                <a:uLnTx/>
                <a:uFillTx/>
                <a:latin typeface="Lato-Black"/>
                <a:sym typeface="Lato-Black"/>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300" b="1" i="1" u="none" strike="noStrike" kern="0" cap="none" spc="0" normalizeH="0" baseline="0" noProof="0" dirty="0">
                  <a:ln>
                    <a:noFill/>
                  </a:ln>
                  <a:solidFill>
                    <a:srgbClr val="294A80"/>
                  </a:solidFill>
                  <a:effectLst/>
                  <a:uLnTx/>
                  <a:uFillTx/>
                  <a:latin typeface="Lato-Black"/>
                  <a:sym typeface="Lato-Black"/>
                </a:rPr>
                <a:t>Sponsor</a:t>
              </a:r>
            </a:p>
          </p:txBody>
        </p:sp>
        <p:pic>
          <p:nvPicPr>
            <p:cNvPr id="5" name="Picture 4" descr="A black and white logo&#10;&#10;Description automatically generated">
              <a:extLst>
                <a:ext uri="{FF2B5EF4-FFF2-40B4-BE49-F238E27FC236}">
                  <a16:creationId xmlns:a16="http://schemas.microsoft.com/office/drawing/2014/main" id="{975D16EF-534E-05D3-FB30-3F4BA40886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
        <p:nvSpPr>
          <p:cNvPr id="6" name="TextBox 1">
            <a:extLst>
              <a:ext uri="{FF2B5EF4-FFF2-40B4-BE49-F238E27FC236}">
                <a16:creationId xmlns:a16="http://schemas.microsoft.com/office/drawing/2014/main" id="{2351F06A-0195-9FD3-1D45-7E8FF3316A03}"/>
              </a:ext>
            </a:extLst>
          </p:cNvPr>
          <p:cNvSpPr txBox="1"/>
          <p:nvPr/>
        </p:nvSpPr>
        <p:spPr>
          <a:xfrm>
            <a:off x="1548882" y="750770"/>
            <a:ext cx="22807864" cy="1046436"/>
          </a:xfrm>
          <a:prstGeom prst="rect">
            <a:avLst/>
          </a:prstGeom>
          <a:solidFill>
            <a:srgbClr val="B04A27"/>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l" defTabSz="914400">
              <a:defRPr sz="7500" b="1">
                <a:solidFill>
                  <a:srgbClr val="A45C35"/>
                </a:solidFill>
              </a:defRPr>
            </a:lvl1pPr>
          </a:lstStyle>
          <a:p>
            <a:r>
              <a:rPr lang="en-US" sz="6200" noProof="0" dirty="0">
                <a:solidFill>
                  <a:schemeClr val="accent4"/>
                </a:solidFill>
                <a:effectLst>
                  <a:outerShdw blurRad="38100" dist="38100" dir="2700000" algn="tl">
                    <a:srgbClr val="000000">
                      <a:alpha val="43137"/>
                    </a:srgbClr>
                  </a:outerShdw>
                </a:effectLst>
              </a:rPr>
              <a:t> </a:t>
            </a:r>
            <a:r>
              <a:rPr lang="en-US" sz="6200" noProof="0" dirty="0">
                <a:solidFill>
                  <a:schemeClr val="accent4">
                    <a:lumMod val="60000"/>
                    <a:lumOff val="40000"/>
                  </a:schemeClr>
                </a:solidFill>
                <a:effectLst>
                  <a:outerShdw blurRad="38100" dist="38100" dir="2700000" algn="tl">
                    <a:srgbClr val="000000">
                      <a:alpha val="43137"/>
                    </a:srgbClr>
                  </a:outerShdw>
                </a:effectLst>
              </a:rPr>
              <a:t>Risk Management Strategy When Outsourcing to Affiliates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2f8688e6d7_0_2"/>
          <p:cNvSpPr txBox="1"/>
          <p:nvPr/>
        </p:nvSpPr>
        <p:spPr>
          <a:xfrm>
            <a:off x="1677741" y="980502"/>
            <a:ext cx="22706259" cy="1046700"/>
          </a:xfrm>
          <a:prstGeom prst="rect">
            <a:avLst/>
          </a:prstGeom>
          <a:solidFill>
            <a:srgbClr val="B04A2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A45C35"/>
              </a:buClr>
              <a:buSzPts val="7500"/>
              <a:buFont typeface="Helvetica Neue"/>
              <a:buNone/>
              <a:tabLst/>
              <a:defRPr/>
            </a:pPr>
            <a:r>
              <a:rPr kumimoji="0" lang="en-US" sz="6200" b="1" i="0" u="none" strike="noStrike" kern="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 </a:t>
            </a:r>
            <a:r>
              <a:rPr kumimoji="0" lang="en-US" sz="6200" b="1" i="0" u="none" strike="noStrike" kern="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Insurance: Safety, Data Privacy, and Customer Service</a:t>
            </a:r>
            <a:endParaRPr kumimoji="0" sz="100" b="0" i="0" u="none" strike="noStrike" kern="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88" name="Google Shape;88;g32f8688e6d7_0_2"/>
          <p:cNvSpPr txBox="1"/>
          <p:nvPr/>
        </p:nvSpPr>
        <p:spPr>
          <a:xfrm>
            <a:off x="1403260" y="2940455"/>
            <a:ext cx="22285869" cy="7045735"/>
          </a:xfrm>
          <a:prstGeom prst="rect">
            <a:avLst/>
          </a:prstGeom>
          <a:noFill/>
          <a:ln>
            <a:noFill/>
          </a:ln>
        </p:spPr>
        <p:txBody>
          <a:bodyPr spcFirstLastPara="1" wrap="square" lIns="45700" tIns="45700" rIns="45700" bIns="45700" anchor="t" anchorCtr="0">
            <a:spAutoFit/>
          </a:bodyPr>
          <a:lstStyle/>
          <a:p>
            <a:pPr marL="406400" marR="0" lvl="0" indent="-349250" algn="l" defTabSz="914400" rtl="0" eaLnBrk="1" fontAlgn="auto" latinLnBrk="0" hangingPunct="1">
              <a:lnSpc>
                <a:spcPct val="130000"/>
              </a:lnSpc>
              <a:spcBef>
                <a:spcPts val="0"/>
              </a:spcBef>
              <a:spcAft>
                <a:spcPts val="0"/>
              </a:spcAft>
              <a:buClr>
                <a:srgbClr val="173D6D"/>
              </a:buClr>
              <a:buSzPts val="5250"/>
              <a:buFont typeface="Helvetica Neue"/>
              <a:buChar char="•"/>
              <a:tabLst/>
              <a:defRPr/>
            </a:pPr>
            <a:r>
              <a:rPr kumimoji="0" lang="en-US" sz="4600" b="1"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rPr>
              <a:t>Safety Standards and Driver Qualifications</a:t>
            </a:r>
            <a:endParaRPr kumimoji="0" sz="4600" b="1"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15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Driver Screening: Conduct background checks and drug testing</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15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Safety Training: Ensure drivers are trained in safety standards</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Vehicle Maintenance: Verify that vehicles are maintained in safe operating condition</a:t>
            </a: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endParaRPr kumimoji="0" sz="41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406400" marR="0" lvl="0" indent="-349250" algn="l" defTabSz="914400" rtl="0" eaLnBrk="1" fontAlgn="auto" latinLnBrk="0" hangingPunct="1">
              <a:lnSpc>
                <a:spcPct val="130000"/>
              </a:lnSpc>
              <a:spcBef>
                <a:spcPts val="0"/>
              </a:spcBef>
              <a:spcAft>
                <a:spcPts val="0"/>
              </a:spcAft>
              <a:buClr>
                <a:srgbClr val="173D6D"/>
              </a:buClr>
              <a:buSzPts val="5250"/>
              <a:buFont typeface="Helvetica Neue"/>
              <a:buChar char="•"/>
              <a:tabLst/>
              <a:defRPr/>
            </a:pPr>
            <a:r>
              <a:rPr kumimoji="0" lang="en-US" sz="4600" b="1"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rPr>
              <a:t>Data Security and Customer Service</a:t>
            </a:r>
            <a:r>
              <a:rPr kumimoji="0" lang="en-US" sz="4600" b="0"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rPr>
              <a:t> </a:t>
            </a:r>
            <a:endParaRPr kumimoji="0" sz="4600" b="0"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15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Data Protection Agreements: Safeguard customer data and comply with regulations</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Customer Feedback: Collect feedback on service quality</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2100" b="1"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p:txBody>
      </p:sp>
      <p:pic>
        <p:nvPicPr>
          <p:cNvPr id="8" name="Google Shape;78;p4" descr="footer.png">
            <a:extLst>
              <a:ext uri="{FF2B5EF4-FFF2-40B4-BE49-F238E27FC236}">
                <a16:creationId xmlns:a16="http://schemas.microsoft.com/office/drawing/2014/main" id="{46881019-811B-CDAE-AF57-EBCDA0CEF615}"/>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9" name="Google Shape;82;p4" descr="CDNLA-show-vegas-Paris-2025-logo2.png">
            <a:extLst>
              <a:ext uri="{FF2B5EF4-FFF2-40B4-BE49-F238E27FC236}">
                <a16:creationId xmlns:a16="http://schemas.microsoft.com/office/drawing/2014/main" id="{278C27E6-6BFB-211C-9A17-3FBE12623E72}"/>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10" name="Rounded Rectangle">
            <a:extLst>
              <a:ext uri="{FF2B5EF4-FFF2-40B4-BE49-F238E27FC236}">
                <a16:creationId xmlns:a16="http://schemas.microsoft.com/office/drawing/2014/main" id="{DE7ADBD0-6D71-ACF9-BD68-8F2EF86AB470}"/>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 name="Group 10">
            <a:extLst>
              <a:ext uri="{FF2B5EF4-FFF2-40B4-BE49-F238E27FC236}">
                <a16:creationId xmlns:a16="http://schemas.microsoft.com/office/drawing/2014/main" id="{A8C7C172-890F-D0BF-31DD-FE127E9097EF}"/>
              </a:ext>
            </a:extLst>
          </p:cNvPr>
          <p:cNvGrpSpPr/>
          <p:nvPr/>
        </p:nvGrpSpPr>
        <p:grpSpPr>
          <a:xfrm>
            <a:off x="19191009" y="11839138"/>
            <a:ext cx="4202914" cy="941466"/>
            <a:chOff x="19191009" y="11839138"/>
            <a:chExt cx="4202914" cy="941466"/>
          </a:xfrm>
        </p:grpSpPr>
        <p:sp>
          <p:nvSpPr>
            <p:cNvPr id="12" name="Platinum Sponsors">
              <a:extLst>
                <a:ext uri="{FF2B5EF4-FFF2-40B4-BE49-F238E27FC236}">
                  <a16:creationId xmlns:a16="http://schemas.microsoft.com/office/drawing/2014/main" id="{77C83B71-D1EA-B661-E473-42EA9323C598}"/>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dirty="0">
                  <a:ln>
                    <a:noFill/>
                  </a:ln>
                  <a:solidFill>
                    <a:srgbClr val="294A80"/>
                  </a:solidFill>
                  <a:effectLst/>
                  <a:uLnTx/>
                  <a:uFillTx/>
                  <a:latin typeface="Lato-Black"/>
                  <a:sym typeface="Lato-Black"/>
                </a:rPr>
                <a:t>Audio Visual</a:t>
              </a:r>
              <a:r>
                <a:rPr kumimoji="0" sz="2300" b="1" i="1" u="none" strike="noStrike" kern="0" cap="none" spc="0" normalizeH="0" baseline="0" noProof="0" dirty="0">
                  <a:ln>
                    <a:noFill/>
                  </a:ln>
                  <a:solidFill>
                    <a:srgbClr val="294A80"/>
                  </a:solidFill>
                  <a:effectLst/>
                  <a:uLnTx/>
                  <a:uFillTx/>
                  <a:latin typeface="Lato-Black"/>
                  <a:sym typeface="Lato-Black"/>
                </a:rPr>
                <a:t> </a:t>
              </a:r>
              <a:endParaRPr kumimoji="0" lang="en-US" sz="2300" b="1" i="1" u="none" strike="noStrike" kern="0" cap="none" spc="0" normalizeH="0" baseline="0" noProof="0" dirty="0">
                <a:ln>
                  <a:noFill/>
                </a:ln>
                <a:solidFill>
                  <a:srgbClr val="294A80"/>
                </a:solidFill>
                <a:effectLst/>
                <a:uLnTx/>
                <a:uFillTx/>
                <a:latin typeface="Lato-Black"/>
                <a:sym typeface="Lato-Black"/>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300" b="1" i="1" u="none" strike="noStrike" kern="0" cap="none" spc="0" normalizeH="0" baseline="0" noProof="0" dirty="0">
                  <a:ln>
                    <a:noFill/>
                  </a:ln>
                  <a:solidFill>
                    <a:srgbClr val="294A80"/>
                  </a:solidFill>
                  <a:effectLst/>
                  <a:uLnTx/>
                  <a:uFillTx/>
                  <a:latin typeface="Lato-Black"/>
                  <a:sym typeface="Lato-Black"/>
                </a:rPr>
                <a:t>Sponsor</a:t>
              </a:r>
            </a:p>
          </p:txBody>
        </p:sp>
        <p:pic>
          <p:nvPicPr>
            <p:cNvPr id="13" name="Picture 12" descr="A black and white logo&#10;&#10;Description automatically generated">
              <a:extLst>
                <a:ext uri="{FF2B5EF4-FFF2-40B4-BE49-F238E27FC236}">
                  <a16:creationId xmlns:a16="http://schemas.microsoft.com/office/drawing/2014/main" id="{2F84B5E9-E8C8-12D3-7C48-87402EFF80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2f8688e6d7_0_16"/>
          <p:cNvSpPr txBox="1"/>
          <p:nvPr/>
        </p:nvSpPr>
        <p:spPr>
          <a:xfrm>
            <a:off x="2071396" y="873494"/>
            <a:ext cx="22312603" cy="1046700"/>
          </a:xfrm>
          <a:prstGeom prst="rect">
            <a:avLst/>
          </a:prstGeom>
          <a:solidFill>
            <a:srgbClr val="B04A2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A45C35"/>
              </a:buClr>
              <a:buSzPts val="7500"/>
              <a:buFont typeface="Helvetica Neue"/>
              <a:buNone/>
              <a:tabLst/>
              <a:defRPr/>
            </a:pPr>
            <a:r>
              <a:rPr kumimoji="0" lang="en-US" sz="6200" b="1" i="0" u="none" strike="noStrike" kern="0" cap="none" spc="0" normalizeH="0" baseline="0" noProof="0" dirty="0">
                <a:ln>
                  <a:noFill/>
                </a:ln>
                <a:solidFill>
                  <a:srgbClr val="A45C35"/>
                </a:solidFill>
                <a:effectLst/>
                <a:uLnTx/>
                <a:uFillTx/>
                <a:latin typeface="Helvetica Neue"/>
                <a:ea typeface="Helvetica Neue"/>
                <a:cs typeface="Helvetica Neue"/>
                <a:sym typeface="Helvetica Neue"/>
              </a:rPr>
              <a:t>  </a:t>
            </a:r>
            <a:r>
              <a:rPr kumimoji="0" lang="en-US" sz="6200" b="1" i="0" u="none" strike="noStrike" kern="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Passenger </a:t>
            </a:r>
            <a:r>
              <a:rPr lang="en-US" sz="6200" b="1" dirty="0">
                <a:solidFill>
                  <a:schemeClr val="accent4">
                    <a:lumMod val="60000"/>
                    <a:lumOff val="40000"/>
                  </a:schemeClr>
                </a:solidFill>
                <a:effectLst>
                  <a:outerShdw blurRad="38100" dist="38100" dir="2700000" algn="tl">
                    <a:srgbClr val="000000">
                      <a:alpha val="43137"/>
                    </a:srgbClr>
                  </a:outerShdw>
                </a:effectLst>
                <a:latin typeface="Helvetica Neue"/>
                <a:ea typeface="Helvetica Neue"/>
                <a:cs typeface="Helvetica Neue"/>
                <a:sym typeface="Helvetica Neue"/>
              </a:rPr>
              <a:t>I</a:t>
            </a:r>
            <a:r>
              <a:rPr kumimoji="0" lang="en-US" sz="6200" b="1" i="0" u="none" strike="noStrike" kern="0" cap="none" spc="0" normalizeH="0" baseline="0" noProof="0" dirty="0" err="1">
                <a:ln>
                  <a:noFill/>
                </a:ln>
                <a:solidFill>
                  <a:schemeClr val="accent4">
                    <a:lumMod val="60000"/>
                    <a:lumOff val="40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nsurance</a:t>
            </a:r>
            <a:r>
              <a:rPr kumimoji="0" lang="en-US" sz="6200" b="1" i="0" u="none" strike="noStrike" kern="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 in Dedicated </a:t>
            </a:r>
            <a:r>
              <a:rPr lang="en-US" sz="6200" b="1" dirty="0">
                <a:solidFill>
                  <a:schemeClr val="accent4">
                    <a:lumMod val="60000"/>
                    <a:lumOff val="40000"/>
                  </a:schemeClr>
                </a:solidFill>
                <a:effectLst>
                  <a:outerShdw blurRad="38100" dist="38100" dir="2700000" algn="tl">
                    <a:srgbClr val="000000">
                      <a:alpha val="43137"/>
                    </a:srgbClr>
                  </a:outerShdw>
                </a:effectLst>
                <a:latin typeface="Helvetica Neue"/>
                <a:ea typeface="Helvetica Neue"/>
                <a:cs typeface="Helvetica Neue"/>
                <a:sym typeface="Helvetica Neue"/>
              </a:rPr>
              <a:t>C</a:t>
            </a:r>
            <a:r>
              <a:rPr kumimoji="0" lang="en-US" sz="6200" b="1" i="0" u="none" strike="noStrike" kern="0" cap="none" spc="0" normalizeH="0" baseline="0" noProof="0" dirty="0" err="1">
                <a:ln>
                  <a:noFill/>
                </a:ln>
                <a:solidFill>
                  <a:schemeClr val="accent4">
                    <a:lumMod val="60000"/>
                    <a:lumOff val="40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ountries</a:t>
            </a:r>
            <a:endParaRPr kumimoji="0" sz="100" b="0" i="0" u="none" strike="noStrike" kern="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99" name="Google Shape;99;g32f8688e6d7_0_16"/>
          <p:cNvSpPr txBox="1"/>
          <p:nvPr/>
        </p:nvSpPr>
        <p:spPr>
          <a:xfrm>
            <a:off x="812375" y="2908392"/>
            <a:ext cx="22759248" cy="6603306"/>
          </a:xfrm>
          <a:prstGeom prst="rect">
            <a:avLst/>
          </a:prstGeom>
          <a:noFill/>
          <a:ln>
            <a:noFill/>
          </a:ln>
        </p:spPr>
        <p:txBody>
          <a:bodyPr spcFirstLastPara="1" wrap="square" lIns="45700" tIns="45700" rIns="45700" bIns="45700" anchor="t" anchorCtr="0">
            <a:spAutoFit/>
          </a:bodyPr>
          <a:lstStyle/>
          <a:p>
            <a:pPr marL="406400" marR="0" lvl="0" indent="-336550" algn="l" defTabSz="914400" rtl="0" eaLnBrk="1" fontAlgn="auto" latinLnBrk="0" hangingPunct="1">
              <a:lnSpc>
                <a:spcPct val="130000"/>
              </a:lnSpc>
              <a:spcBef>
                <a:spcPts val="0"/>
              </a:spcBef>
              <a:spcAft>
                <a:spcPts val="0"/>
              </a:spcAft>
              <a:buClr>
                <a:srgbClr val="173D6D"/>
              </a:buClr>
              <a:buSzPts val="5050"/>
              <a:buFont typeface="Helvetica Neue"/>
              <a:buChar char="•"/>
              <a:tabLst/>
              <a:defRPr/>
            </a:pPr>
            <a:r>
              <a:rPr kumimoji="0" lang="en-US" sz="4600" b="1"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rPr>
              <a:t>Recommendations</a:t>
            </a:r>
            <a:endParaRPr kumimoji="0" sz="4600" b="0" i="0" u="none" strike="noStrike" kern="0" cap="none" spc="0" normalizeH="0" baseline="0" noProof="0" dirty="0">
              <a:ln>
                <a:noFill/>
              </a:ln>
              <a:solidFill>
                <a:srgbClr val="173D6D"/>
              </a:solidFill>
              <a:effectLst>
                <a:outerShdw blurRad="38100" dist="38100" dir="2700000" algn="tl">
                  <a:srgbClr val="000000">
                    <a:alpha val="43137"/>
                  </a:srgbClr>
                </a:outerShdw>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15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Insurance requirements and coverage can vary significantly by country and service provider</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15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Insurance terms and coverage limits can change, and it’s essential to verify the current details with the service provider</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Consider your company’s insurance needs before farming out services</a:t>
            </a:r>
            <a:r>
              <a:rPr lang="en-US" sz="4200" dirty="0">
                <a:solidFill>
                  <a:srgbClr val="173D6D"/>
                </a:solidFill>
                <a:latin typeface="Helvetica Neue"/>
                <a:ea typeface="Helvetica Neue"/>
                <a:cs typeface="Helvetica Neue"/>
                <a:sym typeface="Helvetica Neue"/>
              </a:rPr>
              <a:t>: </a:t>
            </a: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Verify that vehicles are maintained in safe operating condition</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Always confirm the insurance coverage details with the affiliate</a:t>
            </a:r>
            <a:endParaRPr kumimoji="0"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a:p>
            <a:pPr marL="914400" marR="0" lvl="1" indent="-488950" algn="l" defTabSz="914400" rtl="0" eaLnBrk="1" fontAlgn="auto" latinLnBrk="0" hangingPunct="1">
              <a:lnSpc>
                <a:spcPct val="130000"/>
              </a:lnSpc>
              <a:spcBef>
                <a:spcPts val="0"/>
              </a:spcBef>
              <a:spcAft>
                <a:spcPts val="0"/>
              </a:spcAft>
              <a:buClr>
                <a:srgbClr val="173D6D"/>
              </a:buClr>
              <a:buSzPts val="4100"/>
              <a:buFont typeface="Helvetica Neue"/>
              <a:buChar char="○"/>
              <a:tabLst/>
              <a:defRPr/>
            </a:pPr>
            <a:r>
              <a:rPr kumimoji="0" lang="en-US" sz="4200" b="0" i="0" u="none" strike="noStrike" kern="0" cap="none" spc="0" normalizeH="0" baseline="0" noProof="0" dirty="0">
                <a:ln>
                  <a:noFill/>
                </a:ln>
                <a:solidFill>
                  <a:srgbClr val="173D6D"/>
                </a:solidFill>
                <a:effectLst/>
                <a:uLnTx/>
                <a:uFillTx/>
                <a:latin typeface="Helvetica Neue"/>
                <a:ea typeface="Helvetica Neue"/>
                <a:cs typeface="Helvetica Neue"/>
                <a:sym typeface="Helvetica Neue"/>
              </a:rPr>
              <a:t>Ensure that the policy includes sufficient personal injury protection for all passengers</a:t>
            </a:r>
            <a:endParaRPr kumimoji="0" sz="4200" b="1" i="0" u="none" strike="noStrike" kern="0" cap="none" spc="0" normalizeH="0" baseline="0" noProof="0" dirty="0">
              <a:ln>
                <a:noFill/>
              </a:ln>
              <a:solidFill>
                <a:srgbClr val="173D6D"/>
              </a:solidFill>
              <a:effectLst/>
              <a:uLnTx/>
              <a:uFillTx/>
              <a:latin typeface="Helvetica Neue"/>
              <a:ea typeface="Helvetica Neue"/>
              <a:cs typeface="Helvetica Neue"/>
              <a:sym typeface="Helvetica Neue"/>
            </a:endParaRPr>
          </a:p>
        </p:txBody>
      </p:sp>
      <p:pic>
        <p:nvPicPr>
          <p:cNvPr id="2" name="Google Shape;78;p4" descr="footer.png">
            <a:extLst>
              <a:ext uri="{FF2B5EF4-FFF2-40B4-BE49-F238E27FC236}">
                <a16:creationId xmlns:a16="http://schemas.microsoft.com/office/drawing/2014/main" id="{0FDD166D-59AC-1DBD-6254-C06FE0889053}"/>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BF685208-12CC-19F6-96E0-B2F42A59E8E7}"/>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0B46B214-98A7-753C-E7F4-255F705C6176}"/>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 name="Group 4">
            <a:extLst>
              <a:ext uri="{FF2B5EF4-FFF2-40B4-BE49-F238E27FC236}">
                <a16:creationId xmlns:a16="http://schemas.microsoft.com/office/drawing/2014/main" id="{968164BA-7E1C-AB37-CAEA-54F0B605BC71}"/>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0F22604A-97E0-755C-A11E-6987E51C7D20}"/>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dirty="0">
                  <a:ln>
                    <a:noFill/>
                  </a:ln>
                  <a:solidFill>
                    <a:srgbClr val="294A80"/>
                  </a:solidFill>
                  <a:effectLst/>
                  <a:uLnTx/>
                  <a:uFillTx/>
                  <a:latin typeface="Lato-Black"/>
                  <a:sym typeface="Lato-Black"/>
                </a:rPr>
                <a:t>Audio Visual</a:t>
              </a:r>
              <a:r>
                <a:rPr kumimoji="0" sz="2300" b="1" i="1" u="none" strike="noStrike" kern="0" cap="none" spc="0" normalizeH="0" baseline="0" noProof="0" dirty="0">
                  <a:ln>
                    <a:noFill/>
                  </a:ln>
                  <a:solidFill>
                    <a:srgbClr val="294A80"/>
                  </a:solidFill>
                  <a:effectLst/>
                  <a:uLnTx/>
                  <a:uFillTx/>
                  <a:latin typeface="Lato-Black"/>
                  <a:sym typeface="Lato-Black"/>
                </a:rPr>
                <a:t> </a:t>
              </a:r>
              <a:endParaRPr kumimoji="0" lang="en-US" sz="2300" b="1" i="1" u="none" strike="noStrike" kern="0" cap="none" spc="0" normalizeH="0" baseline="0" noProof="0" dirty="0">
                <a:ln>
                  <a:noFill/>
                </a:ln>
                <a:solidFill>
                  <a:srgbClr val="294A80"/>
                </a:solidFill>
                <a:effectLst/>
                <a:uLnTx/>
                <a:uFillTx/>
                <a:latin typeface="Lato-Black"/>
                <a:sym typeface="Lato-Black"/>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300" b="1" i="1" u="none" strike="noStrike" kern="0" cap="none" spc="0" normalizeH="0" baseline="0" noProof="0" dirty="0">
                  <a:ln>
                    <a:noFill/>
                  </a:ln>
                  <a:solidFill>
                    <a:srgbClr val="294A80"/>
                  </a:solidFill>
                  <a:effectLst/>
                  <a:uLnTx/>
                  <a:uFillTx/>
                  <a:latin typeface="Lato-Black"/>
                  <a:sym typeface="Lato-Black"/>
                </a:rPr>
                <a:t>Sponsor</a:t>
              </a:r>
            </a:p>
          </p:txBody>
        </p:sp>
        <p:pic>
          <p:nvPicPr>
            <p:cNvPr id="7" name="Picture 6" descr="A black and white logo&#10;&#10;Description automatically generated">
              <a:extLst>
                <a:ext uri="{FF2B5EF4-FFF2-40B4-BE49-F238E27FC236}">
                  <a16:creationId xmlns:a16="http://schemas.microsoft.com/office/drawing/2014/main" id="{883EAB82-61F4-2735-77E2-E657966161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3411db627e_0_10"/>
          <p:cNvSpPr txBox="1"/>
          <p:nvPr/>
        </p:nvSpPr>
        <p:spPr>
          <a:xfrm>
            <a:off x="1754155" y="369644"/>
            <a:ext cx="22629844" cy="1046700"/>
          </a:xfrm>
          <a:prstGeom prst="rect">
            <a:avLst/>
          </a:prstGeom>
          <a:solidFill>
            <a:srgbClr val="B04A2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A45C35"/>
              </a:buClr>
              <a:buSzPts val="7500"/>
              <a:buFont typeface="Helvetica Neue"/>
              <a:buNone/>
              <a:tabLst/>
              <a:defRPr/>
            </a:pPr>
            <a:r>
              <a:rPr kumimoji="0" lang="en-US" sz="6200" b="1" i="0" u="none" strike="noStrike" kern="0" cap="none" spc="0" normalizeH="0" baseline="0" noProof="0" dirty="0">
                <a:ln>
                  <a:noFill/>
                </a:ln>
                <a:solidFill>
                  <a:srgbClr val="A45C35"/>
                </a:solidFill>
                <a:effectLst/>
                <a:uLnTx/>
                <a:uFillTx/>
                <a:latin typeface="Helvetica Neue"/>
                <a:ea typeface="Helvetica Neue"/>
                <a:cs typeface="Helvetica Neue"/>
                <a:sym typeface="Helvetica Neue"/>
              </a:rPr>
              <a:t> </a:t>
            </a:r>
            <a:r>
              <a:rPr kumimoji="0" lang="en-US" sz="6200" b="1" i="0" u="none" strike="noStrike" kern="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Insurance Coverage of Dedicated </a:t>
            </a:r>
            <a:r>
              <a:rPr lang="en-US" sz="6200" b="1" dirty="0">
                <a:solidFill>
                  <a:schemeClr val="accent4">
                    <a:lumMod val="60000"/>
                    <a:lumOff val="40000"/>
                  </a:schemeClr>
                </a:solidFill>
                <a:effectLst>
                  <a:outerShdw blurRad="38100" dist="38100" dir="2700000" algn="tl">
                    <a:srgbClr val="000000">
                      <a:alpha val="43137"/>
                    </a:srgbClr>
                  </a:outerShdw>
                </a:effectLst>
                <a:latin typeface="Helvetica Neue"/>
                <a:ea typeface="Helvetica Neue"/>
                <a:cs typeface="Helvetica Neue"/>
                <a:sym typeface="Helvetica Neue"/>
              </a:rPr>
              <a:t>C</a:t>
            </a:r>
            <a:r>
              <a:rPr kumimoji="0" lang="en-US" sz="6200" b="1" i="0" u="none" strike="noStrike" kern="0" cap="none" spc="0" normalizeH="0" baseline="0" noProof="0" dirty="0" err="1">
                <a:ln>
                  <a:noFill/>
                </a:ln>
                <a:solidFill>
                  <a:schemeClr val="accent4">
                    <a:lumMod val="60000"/>
                    <a:lumOff val="40000"/>
                  </a:schemeClr>
                </a:solidFill>
                <a:effectLst>
                  <a:outerShdw blurRad="38100" dist="38100" dir="2700000" algn="tl">
                    <a:srgbClr val="000000">
                      <a:alpha val="43137"/>
                    </a:srgbClr>
                  </a:outerShdw>
                </a:effectLst>
                <a:uLnTx/>
                <a:uFillTx/>
                <a:latin typeface="Helvetica Neue"/>
                <a:ea typeface="Helvetica Neue"/>
                <a:cs typeface="Helvetica Neue"/>
                <a:sym typeface="Helvetica Neue"/>
              </a:rPr>
              <a:t>ountries</a:t>
            </a:r>
            <a:endParaRPr kumimoji="0" sz="100" b="0" i="0" u="none" strike="noStrike" kern="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110" name="Google Shape;110;g33411db627e_0_10"/>
          <p:cNvSpPr txBox="1"/>
          <p:nvPr/>
        </p:nvSpPr>
        <p:spPr>
          <a:xfrm>
            <a:off x="616125" y="2834175"/>
            <a:ext cx="20311500" cy="507900"/>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30000"/>
              </a:lnSpc>
              <a:spcBef>
                <a:spcPts val="0"/>
              </a:spcBef>
              <a:spcAft>
                <a:spcPts val="0"/>
              </a:spcAft>
              <a:buClr>
                <a:srgbClr val="000000"/>
              </a:buClr>
              <a:buSzTx/>
              <a:buFont typeface="Arial"/>
              <a:buNone/>
              <a:tabLst/>
              <a:defRPr/>
            </a:pPr>
            <a:endParaRPr kumimoji="0" sz="2700" b="1" i="0" u="none" strike="noStrike" kern="0" cap="none" spc="0" normalizeH="0" baseline="0" noProof="0">
              <a:ln>
                <a:noFill/>
              </a:ln>
              <a:solidFill>
                <a:srgbClr val="173D6D"/>
              </a:solidFill>
              <a:effectLst/>
              <a:uLnTx/>
              <a:uFillTx/>
              <a:latin typeface="Helvetica Neue"/>
              <a:ea typeface="Helvetica Neue"/>
              <a:cs typeface="Helvetica Neue"/>
              <a:sym typeface="Helvetica Neue"/>
            </a:endParaRPr>
          </a:p>
        </p:txBody>
      </p:sp>
      <p:graphicFrame>
        <p:nvGraphicFramePr>
          <p:cNvPr id="116" name="Google Shape;116;g33411db627e_0_10"/>
          <p:cNvGraphicFramePr/>
          <p:nvPr>
            <p:extLst>
              <p:ext uri="{D42A27DB-BD31-4B8C-83A1-F6EECF244321}">
                <p14:modId xmlns:p14="http://schemas.microsoft.com/office/powerpoint/2010/main" val="3334453054"/>
              </p:ext>
            </p:extLst>
          </p:nvPr>
        </p:nvGraphicFramePr>
        <p:xfrm>
          <a:off x="685029" y="2154054"/>
          <a:ext cx="23004100" cy="8987095"/>
        </p:xfrm>
        <a:graphic>
          <a:graphicData uri="http://schemas.openxmlformats.org/drawingml/2006/table">
            <a:tbl>
              <a:tblPr>
                <a:noFill/>
              </a:tblPr>
              <a:tblGrid>
                <a:gridCol w="2641500">
                  <a:extLst>
                    <a:ext uri="{9D8B030D-6E8A-4147-A177-3AD203B41FA5}">
                      <a16:colId xmlns:a16="http://schemas.microsoft.com/office/drawing/2014/main" val="20000"/>
                    </a:ext>
                  </a:extLst>
                </a:gridCol>
                <a:gridCol w="4961975">
                  <a:extLst>
                    <a:ext uri="{9D8B030D-6E8A-4147-A177-3AD203B41FA5}">
                      <a16:colId xmlns:a16="http://schemas.microsoft.com/office/drawing/2014/main" val="20001"/>
                    </a:ext>
                  </a:extLst>
                </a:gridCol>
                <a:gridCol w="15400625">
                  <a:extLst>
                    <a:ext uri="{9D8B030D-6E8A-4147-A177-3AD203B41FA5}">
                      <a16:colId xmlns:a16="http://schemas.microsoft.com/office/drawing/2014/main" val="20002"/>
                    </a:ext>
                  </a:extLst>
                </a:gridCol>
              </a:tblGrid>
              <a:tr h="1050150">
                <a:tc>
                  <a:txBody>
                    <a:bodyPr/>
                    <a:lstStyle/>
                    <a:p>
                      <a:pPr marL="0" lvl="0" indent="0" algn="l" rtl="0">
                        <a:spcBef>
                          <a:spcPts val="0"/>
                        </a:spcBef>
                        <a:spcAft>
                          <a:spcPts val="0"/>
                        </a:spcAft>
                        <a:buNone/>
                      </a:pPr>
                      <a:r>
                        <a:rPr lang="en-US" sz="3100" b="1"/>
                        <a:t>Country</a:t>
                      </a:r>
                      <a:endParaRPr sz="3100" b="1"/>
                    </a:p>
                  </a:txBody>
                  <a:tcPr marL="91425" marR="91425" marT="91425" marB="91425">
                    <a:solidFill>
                      <a:srgbClr val="EFEFEF"/>
                    </a:solidFill>
                  </a:tcPr>
                </a:tc>
                <a:tc>
                  <a:txBody>
                    <a:bodyPr/>
                    <a:lstStyle/>
                    <a:p>
                      <a:pPr marL="0" lvl="0" indent="0" algn="l" rtl="0">
                        <a:spcBef>
                          <a:spcPts val="0"/>
                        </a:spcBef>
                        <a:spcAft>
                          <a:spcPts val="0"/>
                        </a:spcAft>
                        <a:buNone/>
                      </a:pPr>
                      <a:r>
                        <a:rPr lang="en-US" sz="3100" b="1"/>
                        <a:t>Minimum Coverage for Personal Injuries</a:t>
                      </a:r>
                      <a:endParaRPr sz="3100" b="1"/>
                    </a:p>
                  </a:txBody>
                  <a:tcPr marL="91425" marR="91425" marT="91425" marB="91425">
                    <a:solidFill>
                      <a:srgbClr val="EFEFEF"/>
                    </a:solidFill>
                  </a:tcPr>
                </a:tc>
                <a:tc>
                  <a:txBody>
                    <a:bodyPr/>
                    <a:lstStyle/>
                    <a:p>
                      <a:pPr marL="0" lvl="0" indent="0" algn="l" rtl="0">
                        <a:spcBef>
                          <a:spcPts val="0"/>
                        </a:spcBef>
                        <a:spcAft>
                          <a:spcPts val="0"/>
                        </a:spcAft>
                        <a:buNone/>
                      </a:pPr>
                      <a:r>
                        <a:rPr lang="en-US" sz="3100" b="1"/>
                        <a:t>Details</a:t>
                      </a:r>
                      <a:endParaRPr sz="3100" b="1"/>
                    </a:p>
                  </a:txBody>
                  <a:tcPr marL="91425" marR="91425" marT="91425" marB="91425">
                    <a:solidFill>
                      <a:srgbClr val="EFEFEF"/>
                    </a:solidFill>
                  </a:tcPr>
                </a:tc>
                <a:extLst>
                  <a:ext uri="{0D108BD9-81ED-4DB2-BD59-A6C34878D82A}">
                    <a16:rowId xmlns:a16="http://schemas.microsoft.com/office/drawing/2014/main" val="10000"/>
                  </a:ext>
                </a:extLst>
              </a:tr>
              <a:tr h="1050150">
                <a:tc>
                  <a:txBody>
                    <a:bodyPr/>
                    <a:lstStyle/>
                    <a:p>
                      <a:pPr marL="0" lvl="0" indent="0" algn="l" rtl="0">
                        <a:spcBef>
                          <a:spcPts val="0"/>
                        </a:spcBef>
                        <a:spcAft>
                          <a:spcPts val="0"/>
                        </a:spcAft>
                        <a:buNone/>
                      </a:pPr>
                      <a:r>
                        <a:rPr lang="en-US" sz="3100"/>
                        <a:t>United States</a:t>
                      </a:r>
                      <a:endParaRPr sz="3100"/>
                    </a:p>
                  </a:txBody>
                  <a:tcPr marL="91425" marR="91425" marT="91425" marB="91425"/>
                </a:tc>
                <a:tc>
                  <a:txBody>
                    <a:bodyPr/>
                    <a:lstStyle/>
                    <a:p>
                      <a:pPr marL="0" lvl="0" indent="0" algn="l" rtl="0">
                        <a:spcBef>
                          <a:spcPts val="0"/>
                        </a:spcBef>
                        <a:spcAft>
                          <a:spcPts val="0"/>
                        </a:spcAft>
                        <a:buNone/>
                      </a:pPr>
                      <a:r>
                        <a:rPr lang="en-US" sz="3100" dirty="0"/>
                        <a:t>Varies by State</a:t>
                      </a:r>
                      <a:endParaRPr sz="3100" dirty="0"/>
                    </a:p>
                  </a:txBody>
                  <a:tcPr marL="91425" marR="91425" marT="91425" marB="91425"/>
                </a:tc>
                <a:tc>
                  <a:txBody>
                    <a:bodyPr/>
                    <a:lstStyle/>
                    <a:p>
                      <a:pPr marL="0" lvl="0" indent="0" algn="l" rtl="0">
                        <a:spcBef>
                          <a:spcPts val="0"/>
                        </a:spcBef>
                        <a:spcAft>
                          <a:spcPts val="0"/>
                        </a:spcAft>
                        <a:buNone/>
                      </a:pPr>
                      <a:r>
                        <a:rPr lang="en-US" sz="3100" dirty="0"/>
                        <a:t>Insurance requirements for chauffeur-driven services vary by state. Some states have specific mandates for limousine services, while others may not.</a:t>
                      </a:r>
                      <a:endParaRPr sz="3100" dirty="0"/>
                    </a:p>
                  </a:txBody>
                  <a:tcPr marL="91425" marR="91425" marT="91425" marB="91425"/>
                </a:tc>
                <a:extLst>
                  <a:ext uri="{0D108BD9-81ED-4DB2-BD59-A6C34878D82A}">
                    <a16:rowId xmlns:a16="http://schemas.microsoft.com/office/drawing/2014/main" val="10001"/>
                  </a:ext>
                </a:extLst>
              </a:tr>
              <a:tr h="1615625">
                <a:tc>
                  <a:txBody>
                    <a:bodyPr/>
                    <a:lstStyle/>
                    <a:p>
                      <a:pPr marL="0" lvl="0" indent="0" algn="l" rtl="0">
                        <a:spcBef>
                          <a:spcPts val="0"/>
                        </a:spcBef>
                        <a:spcAft>
                          <a:spcPts val="0"/>
                        </a:spcAft>
                        <a:buNone/>
                      </a:pPr>
                      <a:r>
                        <a:rPr lang="en-US" sz="3100"/>
                        <a:t>France</a:t>
                      </a:r>
                      <a:endParaRPr sz="3100"/>
                    </a:p>
                  </a:txBody>
                  <a:tcPr marL="91425" marR="91425" marT="91425" marB="91425"/>
                </a:tc>
                <a:tc>
                  <a:txBody>
                    <a:bodyPr/>
                    <a:lstStyle/>
                    <a:p>
                      <a:pPr marL="0" lvl="0" indent="0" algn="l" rtl="0">
                        <a:spcBef>
                          <a:spcPts val="0"/>
                        </a:spcBef>
                        <a:spcAft>
                          <a:spcPts val="0"/>
                        </a:spcAft>
                        <a:buNone/>
                      </a:pPr>
                      <a:r>
                        <a:rPr lang="en-US" sz="3100"/>
                        <a:t>Unlimited for Bodily Injury</a:t>
                      </a:r>
                      <a:endParaRPr sz="3100"/>
                    </a:p>
                  </a:txBody>
                  <a:tcPr marL="91425" marR="91425" marT="91425" marB="91425"/>
                </a:tc>
                <a:tc>
                  <a:txBody>
                    <a:bodyPr/>
                    <a:lstStyle/>
                    <a:p>
                      <a:pPr marL="0" lvl="0" indent="0" algn="l" rtl="0">
                        <a:spcBef>
                          <a:spcPts val="0"/>
                        </a:spcBef>
                        <a:spcAft>
                          <a:spcPts val="0"/>
                        </a:spcAft>
                        <a:buNone/>
                      </a:pPr>
                      <a:r>
                        <a:rPr lang="en-US" sz="3100"/>
                        <a:t>French law mandates unlimited coverage for bodily injury under vehicle liability insurance. This means that in the event of an accident, there is no cap on the compensation available for personal injuries to passengers. (Wikipedia)</a:t>
                      </a:r>
                      <a:endParaRPr sz="3100"/>
                    </a:p>
                  </a:txBody>
                  <a:tcPr marL="91425" marR="91425" marT="91425" marB="91425"/>
                </a:tc>
                <a:extLst>
                  <a:ext uri="{0D108BD9-81ED-4DB2-BD59-A6C34878D82A}">
                    <a16:rowId xmlns:a16="http://schemas.microsoft.com/office/drawing/2014/main" val="10002"/>
                  </a:ext>
                </a:extLst>
              </a:tr>
              <a:tr h="1615625">
                <a:tc>
                  <a:txBody>
                    <a:bodyPr/>
                    <a:lstStyle/>
                    <a:p>
                      <a:pPr marL="0" lvl="0" indent="0" algn="l" rtl="0">
                        <a:spcBef>
                          <a:spcPts val="0"/>
                        </a:spcBef>
                        <a:spcAft>
                          <a:spcPts val="0"/>
                        </a:spcAft>
                        <a:buNone/>
                      </a:pPr>
                      <a:r>
                        <a:rPr lang="en-US" sz="3100"/>
                        <a:t>Germany</a:t>
                      </a:r>
                      <a:endParaRPr sz="3100"/>
                    </a:p>
                  </a:txBody>
                  <a:tcPr marL="91425" marR="91425" marT="91425" marB="91425"/>
                </a:tc>
                <a:tc>
                  <a:txBody>
                    <a:bodyPr/>
                    <a:lstStyle/>
                    <a:p>
                      <a:pPr marL="0" lvl="0" indent="0" algn="l" rtl="0">
                        <a:spcBef>
                          <a:spcPts val="0"/>
                        </a:spcBef>
                        <a:spcAft>
                          <a:spcPts val="0"/>
                        </a:spcAft>
                        <a:buNone/>
                      </a:pPr>
                      <a:r>
                        <a:rPr lang="en-US" sz="3100"/>
                        <a:t>Approximately $8,000,000</a:t>
                      </a:r>
                      <a:endParaRPr sz="3100"/>
                    </a:p>
                  </a:txBody>
                  <a:tcPr marL="91425" marR="91425" marT="91425" marB="91425"/>
                </a:tc>
                <a:tc>
                  <a:txBody>
                    <a:bodyPr/>
                    <a:lstStyle/>
                    <a:p>
                      <a:pPr marL="0" lvl="0" indent="0" algn="l" rtl="0">
                        <a:spcBef>
                          <a:spcPts val="0"/>
                        </a:spcBef>
                        <a:spcAft>
                          <a:spcPts val="0"/>
                        </a:spcAft>
                        <a:buNone/>
                      </a:pPr>
                      <a:r>
                        <a:rPr lang="en-US" sz="3100" dirty="0"/>
                        <a:t>The statutory minimum coverage for personal injuries is around €7.5 million, which equates to approximately $8 million USD. This high coverage ensures substantial protection for passengers in chauffeur-driven services.</a:t>
                      </a:r>
                      <a:endParaRPr sz="3100" dirty="0"/>
                    </a:p>
                  </a:txBody>
                  <a:tcPr marL="91425" marR="91425" marT="91425" marB="91425"/>
                </a:tc>
                <a:extLst>
                  <a:ext uri="{0D108BD9-81ED-4DB2-BD59-A6C34878D82A}">
                    <a16:rowId xmlns:a16="http://schemas.microsoft.com/office/drawing/2014/main" val="10003"/>
                  </a:ext>
                </a:extLst>
              </a:tr>
              <a:tr h="1244925">
                <a:tc>
                  <a:txBody>
                    <a:bodyPr/>
                    <a:lstStyle/>
                    <a:p>
                      <a:pPr marL="0" lvl="0" indent="0" algn="l" rtl="0">
                        <a:spcBef>
                          <a:spcPts val="0"/>
                        </a:spcBef>
                        <a:spcAft>
                          <a:spcPts val="0"/>
                        </a:spcAft>
                        <a:buNone/>
                      </a:pPr>
                      <a:r>
                        <a:rPr lang="en-US" sz="3100"/>
                        <a:t>Japan</a:t>
                      </a:r>
                      <a:endParaRPr sz="3100"/>
                    </a:p>
                  </a:txBody>
                  <a:tcPr marL="91425" marR="91425" marT="91425" marB="91425"/>
                </a:tc>
                <a:tc>
                  <a:txBody>
                    <a:bodyPr/>
                    <a:lstStyle/>
                    <a:p>
                      <a:pPr marL="0" lvl="0" indent="0" algn="l" rtl="0">
                        <a:spcBef>
                          <a:spcPts val="0"/>
                        </a:spcBef>
                        <a:spcAft>
                          <a:spcPts val="0"/>
                        </a:spcAft>
                        <a:buNone/>
                      </a:pPr>
                      <a:r>
                        <a:rPr lang="en-US" sz="3100" dirty="0"/>
                        <a:t>Unlimited Per Person</a:t>
                      </a:r>
                      <a:endParaRPr sz="3100" dirty="0"/>
                    </a:p>
                  </a:txBody>
                  <a:tcPr marL="91425" marR="91425" marT="91425" marB="91425"/>
                </a:tc>
                <a:tc>
                  <a:txBody>
                    <a:bodyPr/>
                    <a:lstStyle/>
                    <a:p>
                      <a:pPr marL="0" lvl="0" indent="0" algn="l" rtl="0">
                        <a:spcBef>
                          <a:spcPts val="0"/>
                        </a:spcBef>
                        <a:spcAft>
                          <a:spcPts val="0"/>
                        </a:spcAft>
                        <a:buNone/>
                      </a:pPr>
                      <a:r>
                        <a:rPr lang="en-US" sz="3100" dirty="0"/>
                        <a:t>Chauffeur-driven services typically include insurance that offers unlimited coverage per person for bodily injury or death.</a:t>
                      </a:r>
                      <a:endParaRPr sz="3100" dirty="0"/>
                    </a:p>
                  </a:txBody>
                  <a:tcPr marL="91425" marR="91425" marT="91425" marB="91425"/>
                </a:tc>
                <a:extLst>
                  <a:ext uri="{0D108BD9-81ED-4DB2-BD59-A6C34878D82A}">
                    <a16:rowId xmlns:a16="http://schemas.microsoft.com/office/drawing/2014/main" val="10004"/>
                  </a:ext>
                </a:extLst>
              </a:tr>
              <a:tr h="1050150">
                <a:tc>
                  <a:txBody>
                    <a:bodyPr/>
                    <a:lstStyle/>
                    <a:p>
                      <a:pPr marL="0" lvl="0" indent="0" algn="l" rtl="0">
                        <a:spcBef>
                          <a:spcPts val="0"/>
                        </a:spcBef>
                        <a:spcAft>
                          <a:spcPts val="0"/>
                        </a:spcAft>
                        <a:buNone/>
                      </a:pPr>
                      <a:r>
                        <a:rPr lang="en-US" sz="3100"/>
                        <a:t>Mexico</a:t>
                      </a:r>
                      <a:endParaRPr sz="3100"/>
                    </a:p>
                  </a:txBody>
                  <a:tcPr marL="91425" marR="91425" marT="91425" marB="91425"/>
                </a:tc>
                <a:tc>
                  <a:txBody>
                    <a:bodyPr/>
                    <a:lstStyle/>
                    <a:p>
                      <a:pPr marL="0" lvl="0" indent="0" algn="l" rtl="0">
                        <a:spcBef>
                          <a:spcPts val="0"/>
                        </a:spcBef>
                        <a:spcAft>
                          <a:spcPts val="0"/>
                        </a:spcAft>
                        <a:buNone/>
                      </a:pPr>
                      <a:r>
                        <a:rPr lang="en-US" sz="3100"/>
                        <a:t>Approximately §3,800</a:t>
                      </a:r>
                      <a:endParaRPr sz="3100"/>
                    </a:p>
                  </a:txBody>
                  <a:tcPr marL="91425" marR="91425" marT="91425" marB="91425"/>
                </a:tc>
                <a:tc>
                  <a:txBody>
                    <a:bodyPr/>
                    <a:lstStyle/>
                    <a:p>
                      <a:pPr marL="0" lvl="0" indent="0" algn="l" rtl="0">
                        <a:spcBef>
                          <a:spcPts val="0"/>
                        </a:spcBef>
                        <a:spcAft>
                          <a:spcPts val="0"/>
                        </a:spcAft>
                        <a:buNone/>
                      </a:pPr>
                      <a:r>
                        <a:rPr lang="en-US" sz="3100" dirty="0"/>
                        <a:t>The basic personal liability insurance included with chauffeur-driven services usually covers up to 50,000 Mexican Pesos, which is around $3,800 USD only.</a:t>
                      </a:r>
                      <a:endParaRPr sz="3100" dirty="0"/>
                    </a:p>
                  </a:txBody>
                  <a:tcPr marL="91425" marR="91425" marT="91425" marB="91425"/>
                </a:tc>
                <a:extLst>
                  <a:ext uri="{0D108BD9-81ED-4DB2-BD59-A6C34878D82A}">
                    <a16:rowId xmlns:a16="http://schemas.microsoft.com/office/drawing/2014/main" val="10005"/>
                  </a:ext>
                </a:extLst>
              </a:tr>
              <a:tr h="1050150">
                <a:tc>
                  <a:txBody>
                    <a:bodyPr/>
                    <a:lstStyle/>
                    <a:p>
                      <a:pPr marL="0" lvl="0" indent="0" algn="l" rtl="0">
                        <a:spcBef>
                          <a:spcPts val="0"/>
                        </a:spcBef>
                        <a:spcAft>
                          <a:spcPts val="0"/>
                        </a:spcAft>
                        <a:buNone/>
                      </a:pPr>
                      <a:r>
                        <a:rPr lang="en-US" sz="3100"/>
                        <a:t>South Africa</a:t>
                      </a:r>
                      <a:endParaRPr sz="3100"/>
                    </a:p>
                  </a:txBody>
                  <a:tcPr marL="91425" marR="91425" marT="91425" marB="91425"/>
                </a:tc>
                <a:tc>
                  <a:txBody>
                    <a:bodyPr/>
                    <a:lstStyle/>
                    <a:p>
                      <a:pPr marL="0" lvl="0" indent="0" algn="l" rtl="0">
                        <a:spcBef>
                          <a:spcPts val="0"/>
                        </a:spcBef>
                        <a:spcAft>
                          <a:spcPts val="0"/>
                        </a:spcAft>
                        <a:buNone/>
                      </a:pPr>
                      <a:r>
                        <a:rPr lang="en-US" sz="3100"/>
                        <a:t>Not Mandatory</a:t>
                      </a:r>
                      <a:endParaRPr sz="3100"/>
                    </a:p>
                  </a:txBody>
                  <a:tcPr marL="91425" marR="91425" marT="91425" marB="91425"/>
                </a:tc>
                <a:tc>
                  <a:txBody>
                    <a:bodyPr/>
                    <a:lstStyle/>
                    <a:p>
                      <a:pPr marL="0" lvl="0" indent="0" algn="l" rtl="0">
                        <a:spcBef>
                          <a:spcPts val="0"/>
                        </a:spcBef>
                        <a:spcAft>
                          <a:spcPts val="0"/>
                        </a:spcAft>
                        <a:buNone/>
                      </a:pPr>
                      <a:r>
                        <a:rPr lang="en-US" sz="3100" dirty="0"/>
                        <a:t>Passenger liability insurance is not legally required for chauffeur-driven services, but it is highly recommended.</a:t>
                      </a:r>
                      <a:endParaRPr sz="3100" dirty="0"/>
                    </a:p>
                  </a:txBody>
                  <a:tcPr marL="91425" marR="91425" marT="91425" marB="91425"/>
                </a:tc>
                <a:extLst>
                  <a:ext uri="{0D108BD9-81ED-4DB2-BD59-A6C34878D82A}">
                    <a16:rowId xmlns:a16="http://schemas.microsoft.com/office/drawing/2014/main" val="10006"/>
                  </a:ext>
                </a:extLst>
              </a:tr>
            </a:tbl>
          </a:graphicData>
        </a:graphic>
      </p:graphicFrame>
      <p:pic>
        <p:nvPicPr>
          <p:cNvPr id="2" name="Google Shape;78;p4" descr="footer.png">
            <a:extLst>
              <a:ext uri="{FF2B5EF4-FFF2-40B4-BE49-F238E27FC236}">
                <a16:creationId xmlns:a16="http://schemas.microsoft.com/office/drawing/2014/main" id="{9FEEFAFA-4F1B-BEB2-D01F-BF56CC785E40}"/>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F3665B6A-74B5-387F-6A46-DA6EB20B9699}"/>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41497DE9-7921-6EE1-02B2-8FEE376BEDFE}"/>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 name="Group 4">
            <a:extLst>
              <a:ext uri="{FF2B5EF4-FFF2-40B4-BE49-F238E27FC236}">
                <a16:creationId xmlns:a16="http://schemas.microsoft.com/office/drawing/2014/main" id="{E13B50D7-7DEC-F16D-B227-1B225B77B3F1}"/>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8C76E0FC-3B21-F551-907D-D2DAD3628E89}"/>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dirty="0">
                  <a:ln>
                    <a:noFill/>
                  </a:ln>
                  <a:solidFill>
                    <a:srgbClr val="294A80"/>
                  </a:solidFill>
                  <a:effectLst/>
                  <a:uLnTx/>
                  <a:uFillTx/>
                  <a:latin typeface="Lato-Black"/>
                  <a:sym typeface="Lato-Black"/>
                </a:rPr>
                <a:t>Audio Visual</a:t>
              </a:r>
              <a:r>
                <a:rPr kumimoji="0" sz="2300" b="1" i="1" u="none" strike="noStrike" kern="0" cap="none" spc="0" normalizeH="0" baseline="0" noProof="0" dirty="0">
                  <a:ln>
                    <a:noFill/>
                  </a:ln>
                  <a:solidFill>
                    <a:srgbClr val="294A80"/>
                  </a:solidFill>
                  <a:effectLst/>
                  <a:uLnTx/>
                  <a:uFillTx/>
                  <a:latin typeface="Lato-Black"/>
                  <a:sym typeface="Lato-Black"/>
                </a:rPr>
                <a:t> </a:t>
              </a:r>
              <a:endParaRPr kumimoji="0" lang="en-US" sz="2300" b="1" i="1" u="none" strike="noStrike" kern="0" cap="none" spc="0" normalizeH="0" baseline="0" noProof="0" dirty="0">
                <a:ln>
                  <a:noFill/>
                </a:ln>
                <a:solidFill>
                  <a:srgbClr val="294A80"/>
                </a:solidFill>
                <a:effectLst/>
                <a:uLnTx/>
                <a:uFillTx/>
                <a:latin typeface="Lato-Black"/>
                <a:sym typeface="Lato-Black"/>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300" b="1" i="1" u="none" strike="noStrike" kern="0" cap="none" spc="0" normalizeH="0" baseline="0" noProof="0" dirty="0">
                  <a:ln>
                    <a:noFill/>
                  </a:ln>
                  <a:solidFill>
                    <a:srgbClr val="294A80"/>
                  </a:solidFill>
                  <a:effectLst/>
                  <a:uLnTx/>
                  <a:uFillTx/>
                  <a:latin typeface="Lato-Black"/>
                  <a:sym typeface="Lato-Black"/>
                </a:rPr>
                <a:t>Sponsor</a:t>
              </a:r>
            </a:p>
          </p:txBody>
        </p:sp>
        <p:pic>
          <p:nvPicPr>
            <p:cNvPr id="7" name="Picture 6" descr="A black and white logo&#10;&#10;Description automatically generated">
              <a:extLst>
                <a:ext uri="{FF2B5EF4-FFF2-40B4-BE49-F238E27FC236}">
                  <a16:creationId xmlns:a16="http://schemas.microsoft.com/office/drawing/2014/main" id="{94CDEA9C-BD7E-2DC9-1F63-AC5B03E27B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64FB-92DD-9F35-6376-36B3086B49DA}"/>
            </a:ext>
          </a:extLst>
        </p:cNvPr>
        <p:cNvGrpSpPr/>
        <p:nvPr/>
      </p:nvGrpSpPr>
      <p:grpSpPr>
        <a:xfrm>
          <a:off x="0" y="0"/>
          <a:ext cx="0" cy="0"/>
          <a:chOff x="0" y="0"/>
          <a:chExt cx="0" cy="0"/>
        </a:xfrm>
      </p:grpSpPr>
      <p:sp>
        <p:nvSpPr>
          <p:cNvPr id="155" name="TextBox 1">
            <a:extLst>
              <a:ext uri="{FF2B5EF4-FFF2-40B4-BE49-F238E27FC236}">
                <a16:creationId xmlns:a16="http://schemas.microsoft.com/office/drawing/2014/main" id="{880AA508-1F0C-E0E1-2C69-A7AC65D898FE}"/>
              </a:ext>
            </a:extLst>
          </p:cNvPr>
          <p:cNvSpPr txBox="1"/>
          <p:nvPr/>
        </p:nvSpPr>
        <p:spPr>
          <a:xfrm>
            <a:off x="2164702" y="2475454"/>
            <a:ext cx="20079478" cy="3170095"/>
          </a:xfrm>
          <a:prstGeom prst="rect">
            <a:avLst/>
          </a:prstGeom>
          <a:solidFill>
            <a:srgbClr val="3F83A6"/>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10000" b="1">
                <a:solidFill>
                  <a:srgbClr val="A45C35"/>
                </a:solidFill>
              </a:defRPr>
            </a:pPr>
            <a:r>
              <a:rPr lang="fr-FR" sz="10000" b="1" dirty="0">
                <a:solidFill>
                  <a:schemeClr val="accent4"/>
                </a:solidFill>
                <a:effectLst>
                  <a:outerShdw blurRad="38100" dist="38100" dir="2700000" algn="tl">
                    <a:srgbClr val="000000">
                      <a:alpha val="43137"/>
                    </a:srgbClr>
                  </a:outerShdw>
                </a:effectLst>
              </a:rPr>
              <a:t>Global Challenges:</a:t>
            </a:r>
          </a:p>
          <a:p>
            <a:pPr defTabSz="914400">
              <a:defRPr sz="10000" b="1">
                <a:solidFill>
                  <a:srgbClr val="A45C35"/>
                </a:solidFill>
              </a:defRPr>
            </a:pPr>
            <a:r>
              <a:rPr lang="fr-FR" sz="10000" b="1" dirty="0">
                <a:solidFill>
                  <a:schemeClr val="accent4"/>
                </a:solidFill>
                <a:effectLst>
                  <a:outerShdw blurRad="38100" dist="38100" dir="2700000" algn="tl">
                    <a:srgbClr val="000000">
                      <a:alpha val="43137"/>
                    </a:srgbClr>
                  </a:outerShdw>
                </a:effectLst>
              </a:rPr>
              <a:t>Service Standards</a:t>
            </a:r>
          </a:p>
        </p:txBody>
      </p:sp>
      <p:sp>
        <p:nvSpPr>
          <p:cNvPr id="156" name="TextBox 2">
            <a:extLst>
              <a:ext uri="{FF2B5EF4-FFF2-40B4-BE49-F238E27FC236}">
                <a16:creationId xmlns:a16="http://schemas.microsoft.com/office/drawing/2014/main" id="{94C3F18F-83DC-EECB-2A28-A92750FDB73E}"/>
              </a:ext>
            </a:extLst>
          </p:cNvPr>
          <p:cNvSpPr txBox="1"/>
          <p:nvPr/>
        </p:nvSpPr>
        <p:spPr>
          <a:xfrm>
            <a:off x="4839477" y="7298063"/>
            <a:ext cx="14705044" cy="1938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6000" b="1" i="1">
                <a:solidFill>
                  <a:srgbClr val="294A80"/>
                </a:solidFill>
              </a:defRPr>
            </a:pPr>
            <a:r>
              <a:rPr lang="en-US" dirty="0">
                <a:effectLst>
                  <a:outerShdw blurRad="38100" dist="38100" dir="2700000" algn="tl">
                    <a:srgbClr val="000000">
                      <a:alpha val="43137"/>
                    </a:srgbClr>
                  </a:outerShdw>
                </a:effectLst>
              </a:rPr>
              <a:t>Andrew Tighe</a:t>
            </a:r>
            <a:endParaRPr dirty="0">
              <a:effectLst>
                <a:outerShdw blurRad="38100" dist="38100" dir="2700000" algn="tl">
                  <a:srgbClr val="000000">
                    <a:alpha val="43137"/>
                  </a:srgbClr>
                </a:outerShdw>
              </a:effectLst>
            </a:endParaRPr>
          </a:p>
          <a:p>
            <a:pPr defTabSz="914400">
              <a:defRPr sz="6000" b="1" i="1">
                <a:solidFill>
                  <a:srgbClr val="294A80"/>
                </a:solidFill>
              </a:defRPr>
            </a:pPr>
            <a:r>
              <a:rPr lang="en-US" sz="6000" dirty="0">
                <a:effectLst>
                  <a:outerShdw blurRad="38100" dist="38100" dir="2700000" algn="tl">
                    <a:srgbClr val="000000">
                      <a:alpha val="43137"/>
                    </a:srgbClr>
                  </a:outerShdw>
                </a:effectLst>
              </a:rPr>
              <a:t>RMA Worldwide</a:t>
            </a:r>
          </a:p>
        </p:txBody>
      </p:sp>
      <p:pic>
        <p:nvPicPr>
          <p:cNvPr id="2" name="Google Shape;78;p4" descr="footer.png">
            <a:extLst>
              <a:ext uri="{FF2B5EF4-FFF2-40B4-BE49-F238E27FC236}">
                <a16:creationId xmlns:a16="http://schemas.microsoft.com/office/drawing/2014/main" id="{1C8D1905-0EDA-BFBE-35AC-CAA5BB4C1D88}"/>
              </a:ext>
            </a:extLst>
          </p:cNvPr>
          <p:cNvPicPr preferRelativeResize="0"/>
          <p:nvPr/>
        </p:nvPicPr>
        <p:blipFill rotWithShape="1">
          <a:blip r:embed="rId2">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26F4CF75-B392-A32C-3B8A-BDBD69109592}"/>
              </a:ext>
            </a:extLst>
          </p:cNvPr>
          <p:cNvPicPr preferRelativeResize="0"/>
          <p:nvPr/>
        </p:nvPicPr>
        <p:blipFill rotWithShape="1">
          <a:blip r:embed="rId3">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572FC128-CC76-8681-72E8-0BA53900F1DE}"/>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0DE95218-57DB-1CE3-5962-50E1CEF9B7C9}"/>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42C6BD23-968B-337B-C035-7C63C3583213}"/>
                </a:ext>
              </a:extLst>
            </p:cNvPr>
            <p:cNvSpPr txBox="1"/>
            <p:nvPr/>
          </p:nvSpPr>
          <p:spPr>
            <a:xfrm>
              <a:off x="19191009" y="11904632"/>
              <a:ext cx="2030300" cy="810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941CBD47-C1D3-3121-3458-5EF43A439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extLst>
      <p:ext uri="{BB962C8B-B14F-4D97-AF65-F5344CB8AC3E}">
        <p14:creationId xmlns:p14="http://schemas.microsoft.com/office/powerpoint/2010/main" val="7641880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
          <p:cNvSpPr txBox="1"/>
          <p:nvPr/>
        </p:nvSpPr>
        <p:spPr>
          <a:xfrm>
            <a:off x="1847460" y="651716"/>
            <a:ext cx="22536539" cy="1046436"/>
          </a:xfrm>
          <a:prstGeom prst="rect">
            <a:avLst/>
          </a:prstGeom>
          <a:solidFill>
            <a:srgbClr val="3F83A6"/>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defTabSz="914400">
              <a:defRPr sz="7500" b="1">
                <a:solidFill>
                  <a:srgbClr val="A45C35"/>
                </a:solidFill>
              </a:defRPr>
            </a:lvl1pPr>
          </a:lstStyle>
          <a:p>
            <a:r>
              <a:rPr lang="en-US" sz="4800" dirty="0"/>
              <a:t> </a:t>
            </a:r>
            <a:r>
              <a:rPr lang="en-US" sz="6200" dirty="0">
                <a:solidFill>
                  <a:schemeClr val="accent4">
                    <a:lumMod val="60000"/>
                    <a:lumOff val="40000"/>
                  </a:schemeClr>
                </a:solidFill>
                <a:effectLst>
                  <a:outerShdw blurRad="38100" dist="38100" dir="2700000" algn="tl">
                    <a:srgbClr val="000000">
                      <a:alpha val="43137"/>
                    </a:srgbClr>
                  </a:outerShdw>
                </a:effectLst>
              </a:rPr>
              <a:t>Service Standards: Client Expectations</a:t>
            </a:r>
            <a:endParaRPr sz="6200" dirty="0">
              <a:solidFill>
                <a:schemeClr val="accent4">
                  <a:lumMod val="60000"/>
                  <a:lumOff val="40000"/>
                </a:schemeClr>
              </a:solidFill>
              <a:effectLst>
                <a:outerShdw blurRad="38100" dist="38100" dir="2700000" algn="tl">
                  <a:srgbClr val="000000">
                    <a:alpha val="43137"/>
                  </a:srgbClr>
                </a:outerShdw>
              </a:effectLst>
            </a:endParaRPr>
          </a:p>
        </p:txBody>
      </p:sp>
      <p:sp>
        <p:nvSpPr>
          <p:cNvPr id="171" name="TextBox 2"/>
          <p:cNvSpPr txBox="1"/>
          <p:nvPr/>
        </p:nvSpPr>
        <p:spPr>
          <a:xfrm>
            <a:off x="990077" y="2216526"/>
            <a:ext cx="18200932" cy="9076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406400" indent="-406400" algn="l" defTabSz="914400">
              <a:lnSpc>
                <a:spcPct val="130000"/>
              </a:lnSpc>
              <a:buSzPct val="123000"/>
              <a:buChar char="•"/>
              <a:defRPr sz="5000">
                <a:solidFill>
                  <a:srgbClr val="173D6D"/>
                </a:solidFill>
              </a:defRPr>
            </a:pPr>
            <a:r>
              <a:rPr lang="en-US" sz="4000" dirty="0">
                <a:effectLst>
                  <a:outerShdw blurRad="38100" dist="38100" dir="2700000" algn="tl">
                    <a:srgbClr val="000000">
                      <a:alpha val="43137"/>
                    </a:srgbClr>
                  </a:outerShdw>
                </a:effectLst>
              </a:rPr>
              <a:t>Consistent, Reliable, and Safe Services (U.S. State Dept. Travel Advisories)</a:t>
            </a:r>
          </a:p>
          <a:p>
            <a:pPr marL="406400" indent="-406400" algn="l" defTabSz="914400">
              <a:lnSpc>
                <a:spcPct val="130000"/>
              </a:lnSpc>
              <a:buSzPct val="123000"/>
              <a:buChar char="•"/>
              <a:defRPr sz="5000">
                <a:solidFill>
                  <a:srgbClr val="173D6D"/>
                </a:solidFill>
              </a:defRPr>
            </a:pPr>
            <a:endParaRPr lang="en-US" sz="900" dirty="0"/>
          </a:p>
          <a:p>
            <a:pPr marL="406400" indent="-406400" algn="l" defTabSz="914400">
              <a:lnSpc>
                <a:spcPct val="130000"/>
              </a:lnSpc>
              <a:buSzPct val="123000"/>
              <a:buChar char="•"/>
              <a:defRPr sz="5000">
                <a:solidFill>
                  <a:srgbClr val="173D6D"/>
                </a:solidFill>
              </a:defRPr>
            </a:pPr>
            <a:r>
              <a:rPr lang="en-US" sz="4000" dirty="0">
                <a:effectLst>
                  <a:outerShdw blurRad="38100" dist="38100" dir="2700000" algn="tl">
                    <a:srgbClr val="000000">
                      <a:alpha val="43137"/>
                    </a:srgbClr>
                  </a:outerShdw>
                </a:effectLst>
              </a:rPr>
              <a:t>An easy-accurate booking process and a knowledgeable staff</a:t>
            </a:r>
          </a:p>
          <a:p>
            <a:pPr marL="406400" indent="-406400" algn="l" defTabSz="914400">
              <a:lnSpc>
                <a:spcPct val="130000"/>
              </a:lnSpc>
              <a:buSzPct val="123000"/>
              <a:buChar char="•"/>
              <a:defRPr sz="5000">
                <a:solidFill>
                  <a:srgbClr val="173D6D"/>
                </a:solidFill>
              </a:defRPr>
            </a:pPr>
            <a:endParaRPr lang="en-US" sz="900" dirty="0"/>
          </a:p>
          <a:p>
            <a:pPr marL="406400" indent="-406400" algn="l" defTabSz="914400">
              <a:lnSpc>
                <a:spcPct val="130000"/>
              </a:lnSpc>
              <a:buSzPct val="123000"/>
              <a:buChar char="•"/>
              <a:defRPr sz="5000">
                <a:solidFill>
                  <a:srgbClr val="173D6D"/>
                </a:solidFill>
              </a:defRPr>
            </a:pPr>
            <a:r>
              <a:rPr lang="en-US" sz="4000" dirty="0">
                <a:effectLst>
                  <a:outerShdw blurRad="38100" dist="38100" dir="2700000" algn="tl">
                    <a:srgbClr val="000000">
                      <a:alpha val="43137"/>
                    </a:srgbClr>
                  </a:outerShdw>
                </a:effectLst>
              </a:rPr>
              <a:t>Chauffeur and Vehicle Standards </a:t>
            </a:r>
          </a:p>
          <a:p>
            <a:pPr lvl="2" algn="l" defTabSz="914400">
              <a:lnSpc>
                <a:spcPct val="130000"/>
              </a:lnSpc>
              <a:buSzPct val="123000"/>
              <a:defRPr sz="5000">
                <a:solidFill>
                  <a:srgbClr val="173D6D"/>
                </a:solidFill>
              </a:defRPr>
            </a:pPr>
            <a:r>
              <a:rPr lang="en-US" sz="3200" dirty="0"/>
              <a:t>	- </a:t>
            </a:r>
            <a:r>
              <a:rPr lang="en-US" sz="3500" dirty="0"/>
              <a:t>Understanding the variation across markets</a:t>
            </a:r>
          </a:p>
          <a:p>
            <a:pPr lvl="2" algn="l" defTabSz="914400">
              <a:lnSpc>
                <a:spcPct val="130000"/>
              </a:lnSpc>
              <a:buSzPct val="123000"/>
              <a:defRPr sz="5000">
                <a:solidFill>
                  <a:srgbClr val="173D6D"/>
                </a:solidFill>
              </a:defRPr>
            </a:pPr>
            <a:endParaRPr lang="en-US" sz="900" dirty="0"/>
          </a:p>
          <a:p>
            <a:pPr marL="406400" indent="-406400" algn="l" defTabSz="914400">
              <a:lnSpc>
                <a:spcPct val="130000"/>
              </a:lnSpc>
              <a:buSzPct val="123000"/>
              <a:buChar char="•"/>
              <a:defRPr sz="5000">
                <a:solidFill>
                  <a:srgbClr val="173D6D"/>
                </a:solidFill>
              </a:defRPr>
            </a:pPr>
            <a:r>
              <a:rPr lang="en-US" sz="4000" dirty="0">
                <a:effectLst>
                  <a:outerShdw blurRad="38100" dist="38100" dir="2700000" algn="tl">
                    <a:srgbClr val="000000">
                      <a:alpha val="43137"/>
                    </a:srgbClr>
                  </a:outerShdw>
                </a:effectLst>
              </a:rPr>
              <a:t>For Every Service There Are Two Clients: Passenger and Booker</a:t>
            </a:r>
          </a:p>
          <a:p>
            <a:pPr lvl="8" algn="l" defTabSz="914400">
              <a:lnSpc>
                <a:spcPct val="130000"/>
              </a:lnSpc>
              <a:buSzPct val="123000"/>
              <a:defRPr sz="5000">
                <a:solidFill>
                  <a:srgbClr val="173D6D"/>
                </a:solidFill>
              </a:defRPr>
            </a:pPr>
            <a:r>
              <a:rPr lang="en-US" sz="3200" dirty="0"/>
              <a:t>	- </a:t>
            </a:r>
            <a:r>
              <a:rPr lang="en-US" sz="3600" dirty="0"/>
              <a:t>Knowing the expectations of each is crucial</a:t>
            </a:r>
          </a:p>
          <a:p>
            <a:pPr lvl="8" algn="l" defTabSz="914400">
              <a:lnSpc>
                <a:spcPct val="130000"/>
              </a:lnSpc>
              <a:buSzPct val="123000"/>
              <a:defRPr sz="5000">
                <a:solidFill>
                  <a:srgbClr val="173D6D"/>
                </a:solidFill>
              </a:defRPr>
            </a:pPr>
            <a:endParaRPr lang="en-US" sz="900" dirty="0">
              <a:effectLst>
                <a:outerShdw blurRad="38100" dist="38100" dir="2700000" algn="tl">
                  <a:srgbClr val="000000">
                    <a:alpha val="43137"/>
                  </a:srgbClr>
                </a:outerShdw>
              </a:effectLst>
            </a:endParaRPr>
          </a:p>
          <a:p>
            <a:pPr marL="406400" indent="-406400" algn="l" defTabSz="914400">
              <a:lnSpc>
                <a:spcPct val="130000"/>
              </a:lnSpc>
              <a:buSzPct val="123000"/>
              <a:buChar char="•"/>
              <a:defRPr sz="5000">
                <a:solidFill>
                  <a:srgbClr val="173D6D"/>
                </a:solidFill>
              </a:defRPr>
            </a:pPr>
            <a:r>
              <a:rPr lang="en-US" sz="4000" dirty="0">
                <a:effectLst>
                  <a:outerShdw blurRad="38100" dist="38100" dir="2700000" algn="tl">
                    <a:srgbClr val="000000">
                      <a:alpha val="43137"/>
                    </a:srgbClr>
                  </a:outerShdw>
                </a:effectLst>
              </a:rPr>
              <a:t>VIP Passengers and the C-Suite</a:t>
            </a:r>
          </a:p>
          <a:p>
            <a:pPr algn="l" defTabSz="914400">
              <a:lnSpc>
                <a:spcPct val="130000"/>
              </a:lnSpc>
              <a:buSzPct val="123000"/>
              <a:defRPr sz="5000">
                <a:solidFill>
                  <a:srgbClr val="173D6D"/>
                </a:solidFill>
              </a:defRPr>
            </a:pPr>
            <a:r>
              <a:rPr lang="en-US" sz="3200" dirty="0"/>
              <a:t>	</a:t>
            </a:r>
            <a:r>
              <a:rPr lang="en-US" sz="3600" dirty="0"/>
              <a:t>- How do you elevate your standard service? </a:t>
            </a:r>
          </a:p>
          <a:p>
            <a:pPr algn="l" defTabSz="914400">
              <a:lnSpc>
                <a:spcPct val="130000"/>
              </a:lnSpc>
              <a:buSzPct val="123000"/>
              <a:defRPr sz="5000">
                <a:solidFill>
                  <a:srgbClr val="173D6D"/>
                </a:solidFill>
              </a:defRPr>
            </a:pPr>
            <a:endParaRPr lang="en-US" sz="900" dirty="0">
              <a:effectLst>
                <a:outerShdw blurRad="38100" dist="38100" dir="2700000" algn="tl">
                  <a:srgbClr val="000000">
                    <a:alpha val="43137"/>
                  </a:srgbClr>
                </a:outerShdw>
              </a:effectLst>
            </a:endParaRPr>
          </a:p>
          <a:p>
            <a:pPr marL="406400" indent="-406400" algn="l" defTabSz="914400">
              <a:lnSpc>
                <a:spcPct val="130000"/>
              </a:lnSpc>
              <a:buSzPct val="123000"/>
              <a:buChar char="•"/>
              <a:defRPr sz="5000">
                <a:solidFill>
                  <a:srgbClr val="173D6D"/>
                </a:solidFill>
              </a:defRPr>
            </a:pPr>
            <a:r>
              <a:rPr lang="en-US" sz="4000" dirty="0">
                <a:effectLst>
                  <a:outerShdw blurRad="38100" dist="38100" dir="2700000" algn="tl">
                    <a:srgbClr val="000000">
                      <a:alpha val="43137"/>
                    </a:srgbClr>
                  </a:outerShdw>
                </a:effectLst>
              </a:rPr>
              <a:t>Incident Resolution: What Sets You Apart When an Incident Occurs? </a:t>
            </a:r>
          </a:p>
          <a:p>
            <a:pPr algn="l" defTabSz="914400">
              <a:lnSpc>
                <a:spcPct val="130000"/>
              </a:lnSpc>
              <a:buSzPct val="123000"/>
              <a:defRPr sz="5000">
                <a:solidFill>
                  <a:srgbClr val="173D6D"/>
                </a:solidFill>
              </a:defRPr>
            </a:pPr>
            <a:r>
              <a:rPr lang="en-US" sz="3200" dirty="0"/>
              <a:t>	</a:t>
            </a:r>
            <a:r>
              <a:rPr lang="en-US" sz="3600" dirty="0"/>
              <a:t>- Lose the battle, win the war mentality</a:t>
            </a:r>
          </a:p>
          <a:p>
            <a:pPr marL="406400" indent="-406400" algn="l" defTabSz="914400">
              <a:lnSpc>
                <a:spcPct val="130000"/>
              </a:lnSpc>
              <a:buSzPct val="123000"/>
              <a:buChar char="•"/>
              <a:defRPr sz="5000">
                <a:solidFill>
                  <a:srgbClr val="173D6D"/>
                </a:solidFill>
              </a:defRPr>
            </a:pPr>
            <a:endParaRPr lang="en-US" sz="2800" dirty="0"/>
          </a:p>
        </p:txBody>
      </p:sp>
      <p:pic>
        <p:nvPicPr>
          <p:cNvPr id="3" name="Picture 2">
            <a:extLst>
              <a:ext uri="{FF2B5EF4-FFF2-40B4-BE49-F238E27FC236}">
                <a16:creationId xmlns:a16="http://schemas.microsoft.com/office/drawing/2014/main" id="{89A545CC-436D-27F8-734C-2F171B28E3A1}"/>
              </a:ext>
            </a:extLst>
          </p:cNvPr>
          <p:cNvPicPr>
            <a:picLocks noChangeAspect="1"/>
          </p:cNvPicPr>
          <p:nvPr/>
        </p:nvPicPr>
        <p:blipFill>
          <a:blip r:embed="rId2"/>
          <a:stretch>
            <a:fillRect/>
          </a:stretch>
        </p:blipFill>
        <p:spPr>
          <a:xfrm>
            <a:off x="18156624" y="4082983"/>
            <a:ext cx="5751126" cy="6592896"/>
          </a:xfrm>
          <a:prstGeom prst="rect">
            <a:avLst/>
          </a:prstGeom>
        </p:spPr>
      </p:pic>
      <p:pic>
        <p:nvPicPr>
          <p:cNvPr id="2" name="Google Shape;78;p4" descr="footer.png">
            <a:extLst>
              <a:ext uri="{FF2B5EF4-FFF2-40B4-BE49-F238E27FC236}">
                <a16:creationId xmlns:a16="http://schemas.microsoft.com/office/drawing/2014/main" id="{C53393E4-A944-6053-542C-6BA42FA90165}"/>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4" name="Google Shape;82;p4" descr="CDNLA-show-vegas-Paris-2025-logo2.png">
            <a:extLst>
              <a:ext uri="{FF2B5EF4-FFF2-40B4-BE49-F238E27FC236}">
                <a16:creationId xmlns:a16="http://schemas.microsoft.com/office/drawing/2014/main" id="{B5E77B76-E31A-FB2E-11AD-DF73E97BAF40}"/>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5" name="Rounded Rectangle">
            <a:extLst>
              <a:ext uri="{FF2B5EF4-FFF2-40B4-BE49-F238E27FC236}">
                <a16:creationId xmlns:a16="http://schemas.microsoft.com/office/drawing/2014/main" id="{673B8428-6F9B-0420-0159-25EA99AA9537}"/>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6" name="Group 5">
            <a:extLst>
              <a:ext uri="{FF2B5EF4-FFF2-40B4-BE49-F238E27FC236}">
                <a16:creationId xmlns:a16="http://schemas.microsoft.com/office/drawing/2014/main" id="{5DE68135-66CF-89CC-24D3-BF33EE08B40F}"/>
              </a:ext>
            </a:extLst>
          </p:cNvPr>
          <p:cNvGrpSpPr/>
          <p:nvPr/>
        </p:nvGrpSpPr>
        <p:grpSpPr>
          <a:xfrm>
            <a:off x="19191009" y="11839138"/>
            <a:ext cx="4202914" cy="941466"/>
            <a:chOff x="19191009" y="11839138"/>
            <a:chExt cx="4202914" cy="941466"/>
          </a:xfrm>
        </p:grpSpPr>
        <p:sp>
          <p:nvSpPr>
            <p:cNvPr id="7" name="Platinum Sponsors">
              <a:extLst>
                <a:ext uri="{FF2B5EF4-FFF2-40B4-BE49-F238E27FC236}">
                  <a16:creationId xmlns:a16="http://schemas.microsoft.com/office/drawing/2014/main" id="{FCC4702F-7BE9-2076-A7D0-87AFA270EC20}"/>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8" name="Picture 7" descr="A black and white logo&#10;&#10;Description automatically generated">
              <a:extLst>
                <a:ext uri="{FF2B5EF4-FFF2-40B4-BE49-F238E27FC236}">
                  <a16:creationId xmlns:a16="http://schemas.microsoft.com/office/drawing/2014/main" id="{E51A5491-99CF-37C3-E3BC-47F1DB1D90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footer.png" descr="footer.png"/>
          <p:cNvPicPr>
            <a:picLocks noChangeAspect="1"/>
          </p:cNvPicPr>
          <p:nvPr/>
        </p:nvPicPr>
        <p:blipFill>
          <a:blip r:embed="rId2"/>
          <a:srcRect t="3559" b="58691"/>
          <a:stretch>
            <a:fillRect/>
          </a:stretch>
        </p:blipFill>
        <p:spPr>
          <a:xfrm>
            <a:off x="-2" y="11469851"/>
            <a:ext cx="24384003" cy="2256454"/>
          </a:xfrm>
          <a:prstGeom prst="rect">
            <a:avLst/>
          </a:prstGeom>
          <a:ln w="12700">
            <a:miter lim="400000"/>
          </a:ln>
        </p:spPr>
      </p:pic>
      <p:sp>
        <p:nvSpPr>
          <p:cNvPr id="155" name="TextBox 1"/>
          <p:cNvSpPr txBox="1"/>
          <p:nvPr/>
        </p:nvSpPr>
        <p:spPr>
          <a:xfrm>
            <a:off x="817535" y="1591040"/>
            <a:ext cx="22576387" cy="2554541"/>
          </a:xfrm>
          <a:prstGeom prst="rect">
            <a:avLst/>
          </a:prstGeom>
          <a:ln w="5715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0000" b="1">
                <a:solidFill>
                  <a:srgbClr val="A45C35"/>
                </a:solidFill>
              </a:defRPr>
            </a:pPr>
            <a:r>
              <a:rPr kumimoji="0" lang="en-US" sz="8000" b="1" i="0" u="none" strike="noStrike" kern="0" cap="none" spc="0" normalizeH="0" baseline="0" noProof="0" dirty="0">
                <a:ln>
                  <a:noFill/>
                </a:ln>
                <a:solidFill>
                  <a:srgbClr val="A45C35"/>
                </a:solidFill>
                <a:effectLst>
                  <a:outerShdw blurRad="38100" dist="38100" dir="2700000" algn="tl">
                    <a:srgbClr val="000000">
                      <a:alpha val="43137"/>
                    </a:srgbClr>
                  </a:outerShdw>
                </a:effectLst>
                <a:uLnTx/>
                <a:uFillTx/>
                <a:latin typeface="Helvetica"/>
                <a:cs typeface="Helvetica"/>
                <a:sym typeface="Helvetica"/>
              </a:rPr>
              <a:t>Navigating the Ever-Changing Landscape of Shared Global Challenges</a:t>
            </a:r>
            <a:endParaRPr kumimoji="0" sz="8000" b="1" i="0" u="none" strike="noStrike" kern="0" cap="none" spc="0" normalizeH="0" baseline="0" noProof="0" dirty="0">
              <a:ln>
                <a:noFill/>
              </a:ln>
              <a:solidFill>
                <a:srgbClr val="A45C35"/>
              </a:solidFill>
              <a:effectLst>
                <a:outerShdw blurRad="38100" dist="38100" dir="2700000" algn="tl">
                  <a:srgbClr val="000000">
                    <a:alpha val="43137"/>
                  </a:srgbClr>
                </a:outerShdw>
              </a:effectLst>
              <a:uLnTx/>
              <a:uFillTx/>
              <a:latin typeface="Helvetica"/>
              <a:cs typeface="Helvetica"/>
              <a:sym typeface="Helvetica"/>
            </a:endParaRPr>
          </a:p>
        </p:txBody>
      </p:sp>
      <p:sp>
        <p:nvSpPr>
          <p:cNvPr id="156" name="TextBox 2"/>
          <p:cNvSpPr txBox="1"/>
          <p:nvPr/>
        </p:nvSpPr>
        <p:spPr>
          <a:xfrm>
            <a:off x="702944" y="5749017"/>
            <a:ext cx="9600436" cy="861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6000" b="1" i="1">
                <a:solidFill>
                  <a:srgbClr val="294A80"/>
                </a:solidFill>
              </a:defRPr>
            </a:pPr>
            <a:r>
              <a:rPr kumimoji="0" lang="en-US" sz="5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Guillaume </a:t>
            </a:r>
            <a:r>
              <a:rPr kumimoji="0" lang="en-US" sz="5000" b="1" i="1" u="none" strike="noStrike" kern="0" cap="none" spc="0" normalizeH="0" baseline="0" noProof="0" dirty="0" err="1">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Connan</a:t>
            </a:r>
            <a:r>
              <a:rPr kumimoji="0" lang="en-US" sz="5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 of</a:t>
            </a:r>
            <a:r>
              <a:rPr kumimoji="0" lang="en-US" sz="5000" b="1" i="1" u="none" strike="noStrike" kern="0" cap="none" spc="0" normalizeH="0" baseline="0" noProof="0" dirty="0">
                <a:ln>
                  <a:noFill/>
                </a:ln>
                <a:solidFill>
                  <a:srgbClr val="294A80"/>
                </a:solidFill>
                <a:effectLst/>
                <a:uLnTx/>
                <a:uFillTx/>
                <a:latin typeface="Helvetica"/>
                <a:cs typeface="Helvetica"/>
                <a:sym typeface="Helvetica"/>
              </a:rPr>
              <a:t> </a:t>
            </a:r>
            <a:r>
              <a:rPr lang="fr-FR" sz="5000" dirty="0">
                <a:effectLst>
                  <a:outerShdw blurRad="38100" dist="38100" dir="2700000" algn="tl">
                    <a:srgbClr val="000000">
                      <a:alpha val="43137"/>
                    </a:srgbClr>
                  </a:outerShdw>
                </a:effectLst>
              </a:rPr>
              <a:t>Chabé</a:t>
            </a:r>
          </a:p>
        </p:txBody>
      </p:sp>
      <p:sp>
        <p:nvSpPr>
          <p:cNvPr id="157" name="Platinum Sponsors"/>
          <p:cNvSpPr txBox="1"/>
          <p:nvPr/>
        </p:nvSpPr>
        <p:spPr>
          <a:xfrm>
            <a:off x="14908215" y="15110560"/>
            <a:ext cx="4753160"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b="1" i="1">
                <a:solidFill>
                  <a:srgbClr val="FAFFFF"/>
                </a:solidFill>
                <a:latin typeface="Lato-Black"/>
                <a:ea typeface="Lato-Black"/>
                <a:cs typeface="Lato-Black"/>
                <a:sym typeface="Lato-Black"/>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sz="2500" b="1" i="1" u="none" strike="noStrike" kern="0" cap="none" spc="0" normalizeH="0" baseline="0" noProof="0">
                <a:ln>
                  <a:noFill/>
                </a:ln>
                <a:solidFill>
                  <a:srgbClr val="FAFFFF"/>
                </a:solidFill>
                <a:effectLst/>
                <a:uLnTx/>
                <a:uFillTx/>
                <a:latin typeface="Lato-Black"/>
                <a:sym typeface="Lato-Black"/>
              </a:rPr>
              <a:t>Coffee Sponsor</a:t>
            </a:r>
          </a:p>
        </p:txBody>
      </p:sp>
      <p:pic>
        <p:nvPicPr>
          <p:cNvPr id="158" name="Buffalo-Limo-Logo-17-logo-tag-white.ai" descr="Buffalo-Limo-Logo-17-logo-tag-white.ai"/>
          <p:cNvPicPr>
            <a:picLocks noChangeAspect="1"/>
          </p:cNvPicPr>
          <p:nvPr/>
        </p:nvPicPr>
        <p:blipFill>
          <a:blip r:embed="rId3"/>
          <a:srcRect/>
          <a:stretch>
            <a:fillRect/>
          </a:stretch>
        </p:blipFill>
        <p:spPr>
          <a:xfrm>
            <a:off x="18896329" y="14523984"/>
            <a:ext cx="1909822" cy="1548960"/>
          </a:xfrm>
          <a:prstGeom prst="rect">
            <a:avLst/>
          </a:prstGeom>
          <a:ln w="12700">
            <a:miter lim="400000"/>
          </a:ln>
        </p:spPr>
      </p:pic>
      <p:pic>
        <p:nvPicPr>
          <p:cNvPr id="159" name="CDNLA-show-vegas-Paris-2025-logo2.png" descr="CDNLA-show-vegas-Paris-2025-logo2.png"/>
          <p:cNvPicPr>
            <a:picLocks noChangeAspect="1"/>
          </p:cNvPicPr>
          <p:nvPr/>
        </p:nvPicPr>
        <p:blipFill>
          <a:blip r:embed="rId4"/>
          <a:srcRect t="8516" b="8516"/>
          <a:stretch>
            <a:fillRect/>
          </a:stretch>
        </p:blipFill>
        <p:spPr>
          <a:xfrm>
            <a:off x="1403260" y="11374870"/>
            <a:ext cx="8199807" cy="1360628"/>
          </a:xfrm>
          <a:prstGeom prst="rect">
            <a:avLst/>
          </a:prstGeom>
          <a:ln w="12700">
            <a:miter lim="400000"/>
          </a:ln>
        </p:spPr>
      </p:pic>
      <p:pic>
        <p:nvPicPr>
          <p:cNvPr id="160" name="CDNLA-show-vegas-Paris-2025-logo2.png" descr="CDNLA-show-vegas-Paris-2025-logo2.png"/>
          <p:cNvPicPr>
            <a:picLocks noChangeAspect="1"/>
          </p:cNvPicPr>
          <p:nvPr/>
        </p:nvPicPr>
        <p:blipFill>
          <a:blip r:embed="rId4"/>
          <a:srcRect t="8516" b="8516"/>
          <a:stretch>
            <a:fillRect/>
          </a:stretch>
        </p:blipFill>
        <p:spPr>
          <a:xfrm>
            <a:off x="7494331" y="14760721"/>
            <a:ext cx="6481762" cy="1075546"/>
          </a:xfrm>
          <a:prstGeom prst="rect">
            <a:avLst/>
          </a:prstGeom>
          <a:ln w="12700">
            <a:miter lim="400000"/>
          </a:ln>
        </p:spPr>
      </p:pic>
      <p:sp>
        <p:nvSpPr>
          <p:cNvPr id="161" name="Rounded Rectangle"/>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5E5E5E"/>
              </a:solidFill>
              <a:effectLst/>
              <a:uLnTx/>
              <a:uFillTx/>
              <a:latin typeface="Helvetica"/>
              <a:cs typeface="Helvetica"/>
              <a:sym typeface="Helvetica"/>
            </a:endParaRPr>
          </a:p>
        </p:txBody>
      </p:sp>
      <p:sp>
        <p:nvSpPr>
          <p:cNvPr id="4" name="TextBox 3">
            <a:extLst>
              <a:ext uri="{FF2B5EF4-FFF2-40B4-BE49-F238E27FC236}">
                <a16:creationId xmlns:a16="http://schemas.microsoft.com/office/drawing/2014/main" id="{690AD49F-47A9-5F20-10D0-6680687ECA63}"/>
              </a:ext>
            </a:extLst>
          </p:cNvPr>
          <p:cNvSpPr txBox="1"/>
          <p:nvPr/>
        </p:nvSpPr>
        <p:spPr>
          <a:xfrm>
            <a:off x="803849" y="7019744"/>
            <a:ext cx="10735009"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6000" b="1" i="1">
                <a:solidFill>
                  <a:srgbClr val="294A80"/>
                </a:solidFill>
              </a:defRPr>
            </a:pPr>
            <a:r>
              <a:rPr kumimoji="0" lang="en-US" sz="5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Michael Oldenburg of United Limousine AG</a:t>
            </a:r>
          </a:p>
        </p:txBody>
      </p:sp>
      <p:sp>
        <p:nvSpPr>
          <p:cNvPr id="6" name="TextBox 5">
            <a:extLst>
              <a:ext uri="{FF2B5EF4-FFF2-40B4-BE49-F238E27FC236}">
                <a16:creationId xmlns:a16="http://schemas.microsoft.com/office/drawing/2014/main" id="{698ADDF9-A87F-24EE-58BA-73C910319735}"/>
              </a:ext>
            </a:extLst>
          </p:cNvPr>
          <p:cNvSpPr txBox="1"/>
          <p:nvPr/>
        </p:nvSpPr>
        <p:spPr>
          <a:xfrm>
            <a:off x="13350914" y="5748335"/>
            <a:ext cx="8697865"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6000" b="1" i="1">
                <a:solidFill>
                  <a:srgbClr val="294A80"/>
                </a:solidFill>
              </a:defRPr>
            </a:pPr>
            <a:r>
              <a:rPr kumimoji="0" lang="en-US" sz="5000" b="1" i="1" u="none" strike="noStrike" kern="0" cap="none" spc="0" normalizeH="0" baseline="0" noProof="0" dirty="0" err="1">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Vojkan</a:t>
            </a:r>
            <a:r>
              <a:rPr kumimoji="0" lang="en-US" sz="5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 Tasic of Limos4</a:t>
            </a:r>
          </a:p>
        </p:txBody>
      </p:sp>
      <p:sp>
        <p:nvSpPr>
          <p:cNvPr id="3" name="TextBox 2">
            <a:extLst>
              <a:ext uri="{FF2B5EF4-FFF2-40B4-BE49-F238E27FC236}">
                <a16:creationId xmlns:a16="http://schemas.microsoft.com/office/drawing/2014/main" id="{C4CB831A-23DB-69B5-11FC-D8EE0409B354}"/>
              </a:ext>
            </a:extLst>
          </p:cNvPr>
          <p:cNvSpPr txBox="1"/>
          <p:nvPr/>
        </p:nvSpPr>
        <p:spPr>
          <a:xfrm>
            <a:off x="2451114" y="9307888"/>
            <a:ext cx="19481770"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6000" b="1" i="1">
                <a:solidFill>
                  <a:srgbClr val="294A80"/>
                </a:solidFill>
              </a:defRPr>
            </a:pPr>
            <a:r>
              <a:rPr kumimoji="0" lang="en-US" sz="5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Moderator: Nash Zakaria of </a:t>
            </a:r>
            <a:r>
              <a:rPr kumimoji="0" lang="en-US" sz="5000" b="1" i="1" u="none" strike="noStrike" kern="0" cap="none" spc="0" normalizeH="0" baseline="0" noProof="0" dirty="0" err="1">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Mimo</a:t>
            </a:r>
            <a:r>
              <a:rPr kumimoji="0" lang="en-US" sz="5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 Limousine</a:t>
            </a:r>
          </a:p>
        </p:txBody>
      </p:sp>
      <p:grpSp>
        <p:nvGrpSpPr>
          <p:cNvPr id="16" name="Group 15">
            <a:extLst>
              <a:ext uri="{FF2B5EF4-FFF2-40B4-BE49-F238E27FC236}">
                <a16:creationId xmlns:a16="http://schemas.microsoft.com/office/drawing/2014/main" id="{3892F428-C663-461E-AD49-D10DFAC3CE1F}"/>
              </a:ext>
            </a:extLst>
          </p:cNvPr>
          <p:cNvGrpSpPr/>
          <p:nvPr/>
        </p:nvGrpSpPr>
        <p:grpSpPr>
          <a:xfrm>
            <a:off x="19191009" y="11839138"/>
            <a:ext cx="4202914" cy="941466"/>
            <a:chOff x="19191009" y="11839138"/>
            <a:chExt cx="4202914" cy="941466"/>
          </a:xfrm>
        </p:grpSpPr>
        <p:sp>
          <p:nvSpPr>
            <p:cNvPr id="17" name="Platinum Sponsors">
              <a:extLst>
                <a:ext uri="{FF2B5EF4-FFF2-40B4-BE49-F238E27FC236}">
                  <a16:creationId xmlns:a16="http://schemas.microsoft.com/office/drawing/2014/main" id="{39192FD2-4CE5-4737-9709-DDC1A3C80866}"/>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2300" b="1" i="1" u="none" strike="noStrike" kern="0" cap="none" spc="0" normalizeH="0" baseline="0" noProof="0" dirty="0">
                  <a:ln>
                    <a:noFill/>
                  </a:ln>
                  <a:solidFill>
                    <a:srgbClr val="294A80"/>
                  </a:solidFill>
                  <a:effectLst/>
                  <a:uLnTx/>
                  <a:uFillTx/>
                  <a:latin typeface="Lato-Black"/>
                  <a:sym typeface="Lato-Black"/>
                </a:rPr>
                <a:t>Audio Visual</a:t>
              </a:r>
              <a:r>
                <a:rPr kumimoji="0" sz="2300" b="1" i="1" u="none" strike="noStrike" kern="0" cap="none" spc="0" normalizeH="0" baseline="0" noProof="0" dirty="0">
                  <a:ln>
                    <a:noFill/>
                  </a:ln>
                  <a:solidFill>
                    <a:srgbClr val="294A80"/>
                  </a:solidFill>
                  <a:effectLst/>
                  <a:uLnTx/>
                  <a:uFillTx/>
                  <a:latin typeface="Lato-Black"/>
                  <a:sym typeface="Lato-Black"/>
                </a:rPr>
                <a:t> </a:t>
              </a:r>
              <a:endParaRPr kumimoji="0" lang="en-US" sz="2300" b="1" i="1" u="none" strike="noStrike" kern="0" cap="none" spc="0" normalizeH="0" baseline="0" noProof="0" dirty="0">
                <a:ln>
                  <a:noFill/>
                </a:ln>
                <a:solidFill>
                  <a:srgbClr val="294A80"/>
                </a:solidFill>
                <a:effectLst/>
                <a:uLnTx/>
                <a:uFillTx/>
                <a:latin typeface="Lato-Black"/>
                <a:sym typeface="Lato-Black"/>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sz="2300" b="1" i="1" u="none" strike="noStrike" kern="0" cap="none" spc="0" normalizeH="0" baseline="0" noProof="0" dirty="0">
                  <a:ln>
                    <a:noFill/>
                  </a:ln>
                  <a:solidFill>
                    <a:srgbClr val="294A80"/>
                  </a:solidFill>
                  <a:effectLst/>
                  <a:uLnTx/>
                  <a:uFillTx/>
                  <a:latin typeface="Lato-Black"/>
                  <a:sym typeface="Lato-Black"/>
                </a:rPr>
                <a:t>Sponsor</a:t>
              </a:r>
            </a:p>
          </p:txBody>
        </p:sp>
        <p:pic>
          <p:nvPicPr>
            <p:cNvPr id="18" name="Picture 17" descr="A black and white logo&#10;&#10;Description automatically generated">
              <a:extLst>
                <a:ext uri="{FF2B5EF4-FFF2-40B4-BE49-F238E27FC236}">
                  <a16:creationId xmlns:a16="http://schemas.microsoft.com/office/drawing/2014/main" id="{87BCBD5C-D0E0-41E3-86F1-DF1D08DA83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
        <p:nvSpPr>
          <p:cNvPr id="2" name="TextBox 1">
            <a:extLst>
              <a:ext uri="{FF2B5EF4-FFF2-40B4-BE49-F238E27FC236}">
                <a16:creationId xmlns:a16="http://schemas.microsoft.com/office/drawing/2014/main" id="{2DF27F30-457A-1DF5-21D6-C5E5A9090F7C}"/>
              </a:ext>
            </a:extLst>
          </p:cNvPr>
          <p:cNvSpPr txBox="1"/>
          <p:nvPr/>
        </p:nvSpPr>
        <p:spPr>
          <a:xfrm>
            <a:off x="12191999" y="7257236"/>
            <a:ext cx="1138815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6000" b="1" i="1">
                <a:solidFill>
                  <a:srgbClr val="294A80"/>
                </a:solidFill>
              </a:defRPr>
            </a:pPr>
            <a:r>
              <a:rPr kumimoji="0" lang="en-US" sz="5000" b="1" i="1" u="none" strike="noStrike" kern="0" cap="none" spc="0" normalizeH="0" baseline="0" noProof="0" dirty="0">
                <a:ln>
                  <a:noFill/>
                </a:ln>
                <a:solidFill>
                  <a:srgbClr val="294A80"/>
                </a:solidFill>
                <a:effectLst>
                  <a:outerShdw blurRad="38100" dist="38100" dir="2700000" algn="tl">
                    <a:srgbClr val="000000">
                      <a:alpha val="43137"/>
                    </a:srgbClr>
                  </a:outerShdw>
                </a:effectLst>
                <a:uLnTx/>
                <a:uFillTx/>
                <a:latin typeface="Helvetica"/>
                <a:cs typeface="Helvetica"/>
                <a:sym typeface="Helvetica"/>
              </a:rPr>
              <a:t>Andrew Tighe of RMA Worldwide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6C590-74CD-1286-E3B0-082D8A400234}"/>
            </a:ext>
          </a:extLst>
        </p:cNvPr>
        <p:cNvGrpSpPr/>
        <p:nvPr/>
      </p:nvGrpSpPr>
      <p:grpSpPr>
        <a:xfrm>
          <a:off x="0" y="0"/>
          <a:ext cx="0" cy="0"/>
          <a:chOff x="0" y="0"/>
          <a:chExt cx="0" cy="0"/>
        </a:xfrm>
      </p:grpSpPr>
      <p:sp>
        <p:nvSpPr>
          <p:cNvPr id="171" name="TextBox 2">
            <a:extLst>
              <a:ext uri="{FF2B5EF4-FFF2-40B4-BE49-F238E27FC236}">
                <a16:creationId xmlns:a16="http://schemas.microsoft.com/office/drawing/2014/main" id="{AEEC1582-D053-2398-ED7C-E530EEF7E621}"/>
              </a:ext>
            </a:extLst>
          </p:cNvPr>
          <p:cNvSpPr txBox="1"/>
          <p:nvPr/>
        </p:nvSpPr>
        <p:spPr>
          <a:xfrm>
            <a:off x="2444852" y="2261043"/>
            <a:ext cx="20129398" cy="79703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406400" indent="-406400" algn="l" defTabSz="914400">
              <a:lnSpc>
                <a:spcPct val="130000"/>
              </a:lnSpc>
              <a:buSzPct val="123000"/>
              <a:buChar char="•"/>
              <a:defRPr sz="5000">
                <a:solidFill>
                  <a:srgbClr val="173D6D"/>
                </a:solidFill>
              </a:defRPr>
            </a:pPr>
            <a:r>
              <a:rPr lang="en-US" sz="4400" dirty="0">
                <a:effectLst>
                  <a:outerShdw blurRad="38100" dist="38100" dir="2700000" algn="tl">
                    <a:srgbClr val="000000">
                      <a:alpha val="43137"/>
                    </a:srgbClr>
                  </a:outerShdw>
                </a:effectLst>
              </a:rPr>
              <a:t>Accurate Quoting and Billing of Services</a:t>
            </a:r>
          </a:p>
          <a:p>
            <a:pPr lvl="2" algn="l" defTabSz="914400">
              <a:lnSpc>
                <a:spcPct val="130000"/>
              </a:lnSpc>
              <a:buSzPct val="123000"/>
              <a:defRPr sz="5000">
                <a:solidFill>
                  <a:srgbClr val="173D6D"/>
                </a:solidFill>
              </a:defRPr>
            </a:pPr>
            <a:r>
              <a:rPr lang="en-US" sz="3600" dirty="0"/>
              <a:t>	- </a:t>
            </a:r>
            <a:r>
              <a:rPr lang="en-US" sz="4000" dirty="0"/>
              <a:t>Ensure currency of quotation and payment are clear to all parties</a:t>
            </a:r>
          </a:p>
          <a:p>
            <a:pPr marL="406400" indent="-406400" algn="l" defTabSz="914400">
              <a:lnSpc>
                <a:spcPct val="130000"/>
              </a:lnSpc>
              <a:buSzPct val="123000"/>
              <a:buChar char="•"/>
              <a:defRPr sz="5000">
                <a:solidFill>
                  <a:srgbClr val="173D6D"/>
                </a:solidFill>
              </a:defRPr>
            </a:pPr>
            <a:endParaRPr lang="en-US" sz="900" dirty="0"/>
          </a:p>
          <a:p>
            <a:pPr marL="406400" indent="-406400" algn="l" defTabSz="914400">
              <a:lnSpc>
                <a:spcPct val="130000"/>
              </a:lnSpc>
              <a:buSzPct val="123000"/>
              <a:buChar char="•"/>
              <a:defRPr sz="5000">
                <a:solidFill>
                  <a:srgbClr val="173D6D"/>
                </a:solidFill>
              </a:defRPr>
            </a:pPr>
            <a:r>
              <a:rPr lang="en-US" sz="4400" dirty="0">
                <a:effectLst>
                  <a:outerShdw blurRad="38100" dist="38100" dir="2700000" algn="tl">
                    <a:srgbClr val="000000">
                      <a:alpha val="43137"/>
                    </a:srgbClr>
                  </a:outerShdw>
                </a:effectLst>
              </a:rPr>
              <a:t>Ability to Replicate the Same Level of Service Globally as You Provide Locally</a:t>
            </a:r>
          </a:p>
          <a:p>
            <a:pPr marL="406400" indent="-406400" algn="l" defTabSz="914400">
              <a:lnSpc>
                <a:spcPct val="130000"/>
              </a:lnSpc>
              <a:buSzPct val="123000"/>
              <a:buChar char="•"/>
              <a:defRPr sz="5000">
                <a:solidFill>
                  <a:srgbClr val="173D6D"/>
                </a:solidFill>
              </a:defRPr>
            </a:pPr>
            <a:endParaRPr lang="en-US" sz="900" dirty="0">
              <a:effectLst>
                <a:outerShdw blurRad="38100" dist="38100" dir="2700000" algn="tl">
                  <a:srgbClr val="000000">
                    <a:alpha val="43137"/>
                  </a:srgbClr>
                </a:outerShdw>
              </a:effectLst>
            </a:endParaRPr>
          </a:p>
          <a:p>
            <a:pPr marL="406400" indent="-406400" algn="l" defTabSz="914400">
              <a:lnSpc>
                <a:spcPct val="130000"/>
              </a:lnSpc>
              <a:buSzPct val="123000"/>
              <a:buChar char="•"/>
              <a:defRPr sz="5000">
                <a:solidFill>
                  <a:srgbClr val="173D6D"/>
                </a:solidFill>
              </a:defRPr>
            </a:pPr>
            <a:r>
              <a:rPr lang="en-US" sz="4400" dirty="0">
                <a:effectLst>
                  <a:outerShdw blurRad="38100" dist="38100" dir="2700000" algn="tl">
                    <a:srgbClr val="000000">
                      <a:alpha val="43137"/>
                    </a:srgbClr>
                  </a:outerShdw>
                </a:effectLst>
              </a:rPr>
              <a:t>Back-office API System Connectivity: Status Updates and GPS Tracking</a:t>
            </a:r>
          </a:p>
          <a:p>
            <a:pPr marL="406400" indent="-406400" algn="l" defTabSz="914400">
              <a:lnSpc>
                <a:spcPct val="130000"/>
              </a:lnSpc>
              <a:buSzPct val="123000"/>
              <a:buChar char="•"/>
              <a:defRPr sz="5000">
                <a:solidFill>
                  <a:srgbClr val="173D6D"/>
                </a:solidFill>
              </a:defRPr>
            </a:pPr>
            <a:endParaRPr lang="en-US" sz="900" dirty="0">
              <a:effectLst>
                <a:outerShdw blurRad="38100" dist="38100" dir="2700000" algn="tl">
                  <a:srgbClr val="000000">
                    <a:alpha val="43137"/>
                  </a:srgbClr>
                </a:outerShdw>
              </a:effectLst>
            </a:endParaRPr>
          </a:p>
          <a:p>
            <a:pPr marL="406400" indent="-406400" algn="l" defTabSz="914400">
              <a:lnSpc>
                <a:spcPct val="130000"/>
              </a:lnSpc>
              <a:buSzPct val="123000"/>
              <a:buChar char="•"/>
              <a:defRPr sz="5000">
                <a:solidFill>
                  <a:srgbClr val="173D6D"/>
                </a:solidFill>
              </a:defRPr>
            </a:pPr>
            <a:r>
              <a:rPr lang="en-US" sz="4400" dirty="0">
                <a:effectLst>
                  <a:outerShdw blurRad="38100" dist="38100" dir="2700000" algn="tl">
                    <a:srgbClr val="000000">
                      <a:alpha val="43137"/>
                    </a:srgbClr>
                  </a:outerShdw>
                </a:effectLst>
              </a:rPr>
              <a:t>Shared Vision – Attentive – Caring – Aligned Goals</a:t>
            </a:r>
          </a:p>
          <a:p>
            <a:pPr marL="406400" indent="-406400" algn="l" defTabSz="914400">
              <a:lnSpc>
                <a:spcPct val="130000"/>
              </a:lnSpc>
              <a:buSzPct val="123000"/>
              <a:buChar char="•"/>
              <a:defRPr sz="5000">
                <a:solidFill>
                  <a:srgbClr val="173D6D"/>
                </a:solidFill>
              </a:defRPr>
            </a:pPr>
            <a:endParaRPr lang="en-US" sz="900" dirty="0">
              <a:effectLst>
                <a:outerShdw blurRad="38100" dist="38100" dir="2700000" algn="tl">
                  <a:srgbClr val="000000">
                    <a:alpha val="43137"/>
                  </a:srgbClr>
                </a:outerShdw>
              </a:effectLst>
            </a:endParaRPr>
          </a:p>
          <a:p>
            <a:pPr marL="406400" indent="-406400" algn="l" defTabSz="914400">
              <a:lnSpc>
                <a:spcPct val="130000"/>
              </a:lnSpc>
              <a:buSzPct val="123000"/>
              <a:buChar char="•"/>
              <a:defRPr sz="5000">
                <a:solidFill>
                  <a:srgbClr val="173D6D"/>
                </a:solidFill>
              </a:defRPr>
            </a:pPr>
            <a:r>
              <a:rPr lang="en-US" sz="4400" dirty="0">
                <a:effectLst>
                  <a:outerShdw blurRad="38100" dist="38100" dir="2700000" algn="tl">
                    <a:srgbClr val="000000">
                      <a:alpha val="43137"/>
                    </a:srgbClr>
                  </a:outerShdw>
                </a:effectLst>
              </a:rPr>
              <a:t>Incident Resolution</a:t>
            </a:r>
          </a:p>
          <a:p>
            <a:pPr marL="406400" indent="-406400" algn="l" defTabSz="914400">
              <a:lnSpc>
                <a:spcPct val="130000"/>
              </a:lnSpc>
              <a:buSzPct val="123000"/>
              <a:buChar char="•"/>
              <a:defRPr sz="5000">
                <a:solidFill>
                  <a:srgbClr val="173D6D"/>
                </a:solidFill>
              </a:defRPr>
            </a:pPr>
            <a:endParaRPr lang="en-US" sz="900" dirty="0">
              <a:effectLst>
                <a:outerShdw blurRad="38100" dist="38100" dir="2700000" algn="tl">
                  <a:srgbClr val="000000">
                    <a:alpha val="43137"/>
                  </a:srgbClr>
                </a:outerShdw>
              </a:effectLst>
            </a:endParaRPr>
          </a:p>
          <a:p>
            <a:pPr marL="406400" indent="-406400" algn="l" defTabSz="914400">
              <a:lnSpc>
                <a:spcPct val="130000"/>
              </a:lnSpc>
              <a:buSzPct val="123000"/>
              <a:buChar char="•"/>
              <a:defRPr sz="5000">
                <a:solidFill>
                  <a:srgbClr val="173D6D"/>
                </a:solidFill>
              </a:defRPr>
            </a:pPr>
            <a:r>
              <a:rPr lang="en-US" sz="4400" dirty="0">
                <a:effectLst>
                  <a:outerShdw blurRad="38100" dist="38100" dir="2700000" algn="tl">
                    <a:srgbClr val="000000">
                      <a:alpha val="43137"/>
                    </a:srgbClr>
                  </a:outerShdw>
                </a:effectLst>
              </a:rPr>
              <a:t>Insurance Requirements – Minimize Your Risk and Exposure</a:t>
            </a:r>
          </a:p>
          <a:p>
            <a:pPr algn="l" defTabSz="914400">
              <a:lnSpc>
                <a:spcPct val="130000"/>
              </a:lnSpc>
              <a:buSzPct val="123000"/>
              <a:defRPr sz="5000">
                <a:solidFill>
                  <a:srgbClr val="173D6D"/>
                </a:solidFill>
              </a:defRPr>
            </a:pPr>
            <a:endParaRPr lang="en-US" dirty="0"/>
          </a:p>
        </p:txBody>
      </p:sp>
      <p:pic>
        <p:nvPicPr>
          <p:cNvPr id="4" name="Picture 3">
            <a:extLst>
              <a:ext uri="{FF2B5EF4-FFF2-40B4-BE49-F238E27FC236}">
                <a16:creationId xmlns:a16="http://schemas.microsoft.com/office/drawing/2014/main" id="{8B879FFC-C28F-002E-4821-A324832D3958}"/>
              </a:ext>
            </a:extLst>
          </p:cNvPr>
          <p:cNvPicPr>
            <a:picLocks noChangeAspect="1"/>
          </p:cNvPicPr>
          <p:nvPr/>
        </p:nvPicPr>
        <p:blipFill>
          <a:blip r:embed="rId2"/>
          <a:stretch>
            <a:fillRect/>
          </a:stretch>
        </p:blipFill>
        <p:spPr>
          <a:xfrm>
            <a:off x="0" y="11210544"/>
            <a:ext cx="24384000" cy="2505456"/>
          </a:xfrm>
          <a:prstGeom prst="rect">
            <a:avLst/>
          </a:prstGeom>
        </p:spPr>
      </p:pic>
      <p:sp>
        <p:nvSpPr>
          <p:cNvPr id="5" name="TextBox 1">
            <a:extLst>
              <a:ext uri="{FF2B5EF4-FFF2-40B4-BE49-F238E27FC236}">
                <a16:creationId xmlns:a16="http://schemas.microsoft.com/office/drawing/2014/main" id="{517BB763-CFF9-BA90-3EBE-CCECA7E0006C}"/>
              </a:ext>
            </a:extLst>
          </p:cNvPr>
          <p:cNvSpPr txBox="1"/>
          <p:nvPr/>
        </p:nvSpPr>
        <p:spPr>
          <a:xfrm>
            <a:off x="1847460" y="651716"/>
            <a:ext cx="22536539" cy="1046436"/>
          </a:xfrm>
          <a:prstGeom prst="rect">
            <a:avLst/>
          </a:prstGeom>
          <a:solidFill>
            <a:srgbClr val="3F83A6"/>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l" defTabSz="914400">
              <a:defRPr sz="7500" b="1">
                <a:solidFill>
                  <a:srgbClr val="A45C35"/>
                </a:solidFill>
              </a:defRPr>
            </a:lvl1pPr>
          </a:lstStyle>
          <a:p>
            <a:r>
              <a:rPr lang="en-US" sz="4800" dirty="0"/>
              <a:t> </a:t>
            </a:r>
            <a:r>
              <a:rPr lang="en-US" sz="6200" dirty="0">
                <a:solidFill>
                  <a:schemeClr val="accent4">
                    <a:lumMod val="60000"/>
                    <a:lumOff val="40000"/>
                  </a:schemeClr>
                </a:solidFill>
                <a:effectLst>
                  <a:outerShdw blurRad="38100" dist="38100" dir="2700000" algn="tl">
                    <a:srgbClr val="000000">
                      <a:alpha val="43137"/>
                    </a:srgbClr>
                  </a:outerShdw>
                </a:effectLst>
              </a:rPr>
              <a:t>Service Standards: Affiliate Expectations</a:t>
            </a:r>
            <a:endParaRPr sz="62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37130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Box 1"/>
          <p:cNvSpPr txBox="1"/>
          <p:nvPr/>
        </p:nvSpPr>
        <p:spPr>
          <a:xfrm>
            <a:off x="-1262914" y="1554939"/>
            <a:ext cx="15760829" cy="2585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14400">
              <a:lnSpc>
                <a:spcPct val="90000"/>
              </a:lnSpc>
              <a:defRPr sz="9000" b="1">
                <a:solidFill>
                  <a:srgbClr val="294A80"/>
                </a:solidFill>
              </a:defRPr>
            </a:pPr>
            <a:r>
              <a:rPr dirty="0">
                <a:effectLst>
                  <a:outerShdw blurRad="38100" dist="38100" dir="2700000" algn="tl">
                    <a:srgbClr val="000000">
                      <a:alpha val="43137"/>
                    </a:srgbClr>
                  </a:outerShdw>
                </a:effectLst>
              </a:rPr>
              <a:t>Let Us Know How</a:t>
            </a:r>
          </a:p>
          <a:p>
            <a:pPr defTabSz="914400">
              <a:lnSpc>
                <a:spcPct val="90000"/>
              </a:lnSpc>
              <a:defRPr sz="9000" b="1">
                <a:solidFill>
                  <a:srgbClr val="294A80"/>
                </a:solidFill>
              </a:defRPr>
            </a:pPr>
            <a:r>
              <a:rPr dirty="0">
                <a:effectLst>
                  <a:outerShdw blurRad="38100" dist="38100" dir="2700000" algn="tl">
                    <a:srgbClr val="000000">
                      <a:alpha val="43137"/>
                    </a:srgbClr>
                  </a:outerShdw>
                </a:effectLst>
              </a:rPr>
              <a:t>We Did! </a:t>
            </a:r>
          </a:p>
        </p:txBody>
      </p:sp>
      <p:pic>
        <p:nvPicPr>
          <p:cNvPr id="179" name="CDNLA-Shop-App.png" descr="CDNLA-Shop-App.png"/>
          <p:cNvPicPr>
            <a:picLocks noChangeAspect="1"/>
          </p:cNvPicPr>
          <p:nvPr/>
        </p:nvPicPr>
        <p:blipFill>
          <a:blip r:embed="rId2"/>
          <a:srcRect t="1705" b="1705"/>
          <a:stretch>
            <a:fillRect/>
          </a:stretch>
        </p:blipFill>
        <p:spPr>
          <a:xfrm>
            <a:off x="8308717" y="243278"/>
            <a:ext cx="19510798" cy="12560356"/>
          </a:xfrm>
          <a:prstGeom prst="rect">
            <a:avLst/>
          </a:prstGeom>
          <a:ln w="12700">
            <a:miter lim="400000"/>
          </a:ln>
        </p:spPr>
      </p:pic>
      <p:pic>
        <p:nvPicPr>
          <p:cNvPr id="180" name="IOS-icon-cd-nla-shows-1024x1024.png" descr="IOS-icon-cd-nla-shows-1024x1024.png"/>
          <p:cNvPicPr>
            <a:picLocks noChangeAspect="1"/>
          </p:cNvPicPr>
          <p:nvPr/>
        </p:nvPicPr>
        <p:blipFill>
          <a:blip r:embed="rId3"/>
          <a:stretch>
            <a:fillRect/>
          </a:stretch>
        </p:blipFill>
        <p:spPr>
          <a:xfrm>
            <a:off x="11207564" y="8884032"/>
            <a:ext cx="2501562" cy="2501562"/>
          </a:xfrm>
          <a:prstGeom prst="rect">
            <a:avLst/>
          </a:prstGeom>
          <a:ln w="12700">
            <a:miter lim="400000"/>
          </a:ln>
        </p:spPr>
      </p:pic>
      <p:sp>
        <p:nvSpPr>
          <p:cNvPr id="181" name="TextBox 1"/>
          <p:cNvSpPr txBox="1"/>
          <p:nvPr/>
        </p:nvSpPr>
        <p:spPr>
          <a:xfrm>
            <a:off x="-1262914" y="4136787"/>
            <a:ext cx="15760829" cy="1158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7000" b="1">
                <a:solidFill>
                  <a:srgbClr val="A45C35"/>
                </a:solidFill>
              </a:defRPr>
            </a:lvl1pPr>
          </a:lstStyle>
          <a:p>
            <a:r>
              <a:rPr dirty="0">
                <a:effectLst>
                  <a:outerShdw blurRad="38100" dist="38100" dir="2700000" algn="tl">
                    <a:srgbClr val="000000">
                      <a:alpha val="43137"/>
                    </a:srgbClr>
                  </a:outerShdw>
                </a:effectLst>
              </a:rPr>
              <a:t>Fill Out </a:t>
            </a:r>
            <a:r>
              <a:rPr lang="en-US" dirty="0">
                <a:effectLst>
                  <a:outerShdw blurRad="38100" dist="38100" dir="2700000" algn="tl">
                    <a:srgbClr val="000000">
                      <a:alpha val="43137"/>
                    </a:srgbClr>
                  </a:outerShdw>
                </a:effectLst>
              </a:rPr>
              <a:t>t</a:t>
            </a:r>
            <a:r>
              <a:rPr dirty="0">
                <a:effectLst>
                  <a:outerShdw blurRad="38100" dist="38100" dir="2700000" algn="tl">
                    <a:srgbClr val="000000">
                      <a:alpha val="43137"/>
                    </a:srgbClr>
                  </a:outerShdw>
                </a:effectLst>
              </a:rPr>
              <a:t>he Survey</a:t>
            </a:r>
          </a:p>
        </p:txBody>
      </p:sp>
      <p:pic>
        <p:nvPicPr>
          <p:cNvPr id="182" name="footer.png" descr="footer.png"/>
          <p:cNvPicPr>
            <a:picLocks noChangeAspect="1"/>
          </p:cNvPicPr>
          <p:nvPr/>
        </p:nvPicPr>
        <p:blipFill>
          <a:blip r:embed="rId4"/>
          <a:srcRect t="3559" b="58691"/>
          <a:stretch>
            <a:fillRect/>
          </a:stretch>
        </p:blipFill>
        <p:spPr>
          <a:xfrm>
            <a:off x="-2" y="11469851"/>
            <a:ext cx="24384003" cy="2256454"/>
          </a:xfrm>
          <a:prstGeom prst="rect">
            <a:avLst/>
          </a:prstGeom>
          <a:ln w="12700">
            <a:miter lim="400000"/>
          </a:ln>
        </p:spPr>
      </p:pic>
      <p:pic>
        <p:nvPicPr>
          <p:cNvPr id="183" name="Educational Survey QR Code.png" descr="Educational Survey QR Code.png"/>
          <p:cNvPicPr>
            <a:picLocks noChangeAspect="1"/>
          </p:cNvPicPr>
          <p:nvPr/>
        </p:nvPicPr>
        <p:blipFill>
          <a:blip r:embed="rId5"/>
          <a:stretch>
            <a:fillRect/>
          </a:stretch>
        </p:blipFill>
        <p:spPr>
          <a:xfrm>
            <a:off x="3874300" y="5951809"/>
            <a:ext cx="5486401" cy="5486401"/>
          </a:xfrm>
          <a:prstGeom prst="rect">
            <a:avLst/>
          </a:prstGeom>
          <a:ln w="50800">
            <a:solidFill>
              <a:srgbClr val="A7A7A7"/>
            </a:solidFill>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footer.png" descr="footer.png"/>
          <p:cNvPicPr>
            <a:picLocks noChangeAspect="1"/>
          </p:cNvPicPr>
          <p:nvPr/>
        </p:nvPicPr>
        <p:blipFill>
          <a:blip r:embed="rId2"/>
          <a:srcRect t="3559" b="58691"/>
          <a:stretch>
            <a:fillRect/>
          </a:stretch>
        </p:blipFill>
        <p:spPr>
          <a:xfrm>
            <a:off x="-2" y="11469851"/>
            <a:ext cx="24384003" cy="2256454"/>
          </a:xfrm>
          <a:prstGeom prst="rect">
            <a:avLst/>
          </a:prstGeom>
          <a:ln w="12700">
            <a:miter lim="400000"/>
          </a:ln>
        </p:spPr>
      </p:pic>
      <p:pic>
        <p:nvPicPr>
          <p:cNvPr id="186" name="CDNLA-show-vegas-Paris-2025-logo2.png" descr="CDNLA-show-vegas-Paris-2025-logo2.png"/>
          <p:cNvPicPr>
            <a:picLocks noChangeAspect="1"/>
          </p:cNvPicPr>
          <p:nvPr/>
        </p:nvPicPr>
        <p:blipFill>
          <a:blip r:embed="rId3"/>
          <a:srcRect t="8516" b="8516"/>
          <a:stretch>
            <a:fillRect/>
          </a:stretch>
        </p:blipFill>
        <p:spPr>
          <a:xfrm>
            <a:off x="1775078" y="3700605"/>
            <a:ext cx="20833844" cy="3457045"/>
          </a:xfrm>
          <a:prstGeom prst="rect">
            <a:avLst/>
          </a:prstGeom>
          <a:ln w="12700">
            <a:miter lim="400000"/>
          </a:ln>
        </p:spPr>
      </p:pic>
      <p:sp>
        <p:nvSpPr>
          <p:cNvPr id="187" name="TextBox 1"/>
          <p:cNvSpPr txBox="1"/>
          <p:nvPr/>
        </p:nvSpPr>
        <p:spPr>
          <a:xfrm>
            <a:off x="1979393" y="7428258"/>
            <a:ext cx="20425214" cy="1742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14400">
              <a:defRPr sz="800" b="1">
                <a:solidFill>
                  <a:srgbClr val="95303F"/>
                </a:solidFill>
              </a:defRPr>
            </a:pPr>
            <a:endParaRPr dirty="0"/>
          </a:p>
          <a:p>
            <a:pPr defTabSz="914400">
              <a:defRPr sz="10000" b="1" i="1">
                <a:solidFill>
                  <a:srgbClr val="DEA452"/>
                </a:solidFill>
              </a:defRPr>
            </a:pPr>
            <a:r>
              <a:rPr dirty="0">
                <a:effectLst>
                  <a:outerShdw blurRad="38100" dist="38100" dir="2700000" algn="tl">
                    <a:srgbClr val="000000">
                      <a:alpha val="43137"/>
                    </a:srgbClr>
                  </a:outerShdw>
                </a:effectLst>
              </a:rPr>
              <a:t>Thank You for Joining Us!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1"/>
          <p:cNvSpPr txBox="1"/>
          <p:nvPr/>
        </p:nvSpPr>
        <p:spPr>
          <a:xfrm>
            <a:off x="4311586" y="1679749"/>
            <a:ext cx="15760829" cy="3139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10000" b="1">
                <a:solidFill>
                  <a:srgbClr val="A45C35"/>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0" b="1" i="0" u="none" strike="noStrike" kern="0" cap="none" spc="0" normalizeH="0" baseline="0" noProof="0" dirty="0">
                <a:ln>
                  <a:noFill/>
                </a:ln>
                <a:solidFill>
                  <a:srgbClr val="A45C35"/>
                </a:solidFill>
                <a:effectLst>
                  <a:outerShdw blurRad="38100" dist="38100" dir="2700000" algn="tl">
                    <a:srgbClr val="000000">
                      <a:alpha val="43137"/>
                    </a:srgbClr>
                  </a:outerShdw>
                </a:effectLst>
                <a:uLnTx/>
                <a:uFillTx/>
                <a:latin typeface="Helvetica"/>
                <a:cs typeface="Helvetica"/>
                <a:sym typeface="Helvetica"/>
              </a:rPr>
              <a:t>Welcome &amp; Thank You to Our Sponsor</a:t>
            </a:r>
            <a:r>
              <a:rPr kumimoji="0" lang="en-US" sz="10000" b="1" i="0" u="none" strike="noStrike" kern="0" cap="none" spc="0" normalizeH="0" baseline="0" noProof="0" dirty="0">
                <a:ln>
                  <a:noFill/>
                </a:ln>
                <a:solidFill>
                  <a:srgbClr val="A45C35"/>
                </a:solidFill>
                <a:effectLst>
                  <a:outerShdw blurRad="38100" dist="38100" dir="2700000" algn="tl">
                    <a:srgbClr val="000000">
                      <a:alpha val="43137"/>
                    </a:srgbClr>
                  </a:outerShdw>
                </a:effectLst>
                <a:uLnTx/>
                <a:uFillTx/>
                <a:latin typeface="Helvetica"/>
                <a:cs typeface="Helvetica"/>
                <a:sym typeface="Helvetica"/>
              </a:rPr>
              <a:t>s</a:t>
            </a:r>
            <a:endParaRPr kumimoji="0" sz="10000" b="1" i="0" u="none" strike="noStrike" kern="0" cap="none" spc="0" normalizeH="0" baseline="0" noProof="0" dirty="0">
              <a:ln>
                <a:noFill/>
              </a:ln>
              <a:solidFill>
                <a:srgbClr val="A45C35"/>
              </a:solidFill>
              <a:effectLst>
                <a:outerShdw blurRad="38100" dist="38100" dir="2700000" algn="tl">
                  <a:srgbClr val="000000">
                    <a:alpha val="43137"/>
                  </a:srgbClr>
                </a:outerShdw>
              </a:effectLst>
              <a:uLnTx/>
              <a:uFillTx/>
              <a:latin typeface="Helvetica"/>
              <a:cs typeface="Helvetica"/>
              <a:sym typeface="Helvetica"/>
            </a:endParaRPr>
          </a:p>
        </p:txBody>
      </p:sp>
      <p:pic>
        <p:nvPicPr>
          <p:cNvPr id="166" name="Buffalo-Limo-Logo-17-logo-tag-BW.png" descr="Buffalo-Limo-Logo-17-logo-tag-BW.png"/>
          <p:cNvPicPr>
            <a:picLocks noChangeAspect="1"/>
          </p:cNvPicPr>
          <p:nvPr/>
        </p:nvPicPr>
        <p:blipFill>
          <a:blip r:embed="rId2"/>
          <a:srcRect l="8900" r="8899"/>
          <a:stretch>
            <a:fillRect/>
          </a:stretch>
        </p:blipFill>
        <p:spPr>
          <a:xfrm>
            <a:off x="4532540" y="6125032"/>
            <a:ext cx="4753160" cy="3855047"/>
          </a:xfrm>
          <a:prstGeom prst="rect">
            <a:avLst/>
          </a:prstGeom>
          <a:ln w="12700">
            <a:miter lim="400000"/>
          </a:ln>
        </p:spPr>
      </p:pic>
      <p:pic>
        <p:nvPicPr>
          <p:cNvPr id="167" name="footer.png" descr="footer.png"/>
          <p:cNvPicPr>
            <a:picLocks noChangeAspect="1"/>
          </p:cNvPicPr>
          <p:nvPr/>
        </p:nvPicPr>
        <p:blipFill>
          <a:blip r:embed="rId3"/>
          <a:srcRect t="3559" b="58691"/>
          <a:stretch>
            <a:fillRect/>
          </a:stretch>
        </p:blipFill>
        <p:spPr>
          <a:xfrm>
            <a:off x="-2" y="11469851"/>
            <a:ext cx="24384003" cy="2256454"/>
          </a:xfrm>
          <a:prstGeom prst="rect">
            <a:avLst/>
          </a:prstGeom>
          <a:ln w="12700">
            <a:miter lim="400000"/>
          </a:ln>
        </p:spPr>
      </p:pic>
      <p:pic>
        <p:nvPicPr>
          <p:cNvPr id="168" name="CDNLA-show-vegas-Paris-2025-logo2.png" descr="CDNLA-show-vegas-Paris-2025-logo2.png"/>
          <p:cNvPicPr>
            <a:picLocks noChangeAspect="1"/>
          </p:cNvPicPr>
          <p:nvPr/>
        </p:nvPicPr>
        <p:blipFill>
          <a:blip r:embed="rId4"/>
          <a:srcRect t="8516" b="8516"/>
          <a:stretch>
            <a:fillRect/>
          </a:stretch>
        </p:blipFill>
        <p:spPr>
          <a:xfrm>
            <a:off x="1403260" y="11374870"/>
            <a:ext cx="8199807" cy="1360628"/>
          </a:xfrm>
          <a:prstGeom prst="rect">
            <a:avLst/>
          </a:prstGeom>
          <a:ln w="12700">
            <a:miter lim="400000"/>
          </a:ln>
        </p:spPr>
      </p:pic>
      <p:sp>
        <p:nvSpPr>
          <p:cNvPr id="6" name="Coffee Sponsor">
            <a:extLst>
              <a:ext uri="{FF2B5EF4-FFF2-40B4-BE49-F238E27FC236}">
                <a16:creationId xmlns:a16="http://schemas.microsoft.com/office/drawing/2014/main" id="{4F31ED2D-DAA5-4536-A71B-C9E4BF9B8395}"/>
              </a:ext>
            </a:extLst>
          </p:cNvPr>
          <p:cNvSpPr txBox="1"/>
          <p:nvPr/>
        </p:nvSpPr>
        <p:spPr>
          <a:xfrm>
            <a:off x="4532540" y="5104644"/>
            <a:ext cx="4753159"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000" b="1" i="1">
                <a:solidFill>
                  <a:srgbClr val="223D69"/>
                </a:solidFill>
                <a:latin typeface="Lato-Black"/>
                <a:ea typeface="Lato-Black"/>
                <a:cs typeface="Lato-Black"/>
                <a:sym typeface="Lato-Black"/>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sz="3000" b="1" i="1" u="none" strike="noStrike" kern="0" cap="none" spc="0" normalizeH="0" baseline="0" noProof="0" dirty="0">
                <a:ln>
                  <a:noFill/>
                </a:ln>
                <a:solidFill>
                  <a:srgbClr val="223D69"/>
                </a:solidFill>
                <a:effectLst/>
                <a:uLnTx/>
                <a:uFillTx/>
                <a:latin typeface="Lato-Black"/>
                <a:sym typeface="Lato-Black"/>
              </a:rPr>
              <a:t>Coffee Sponsor</a:t>
            </a:r>
          </a:p>
        </p:txBody>
      </p:sp>
      <p:sp>
        <p:nvSpPr>
          <p:cNvPr id="7" name="Line">
            <a:extLst>
              <a:ext uri="{FF2B5EF4-FFF2-40B4-BE49-F238E27FC236}">
                <a16:creationId xmlns:a16="http://schemas.microsoft.com/office/drawing/2014/main" id="{02A12F46-74D3-4C7B-AF8A-4AD67A48E9BD}"/>
              </a:ext>
            </a:extLst>
          </p:cNvPr>
          <p:cNvSpPr/>
          <p:nvPr/>
        </p:nvSpPr>
        <p:spPr>
          <a:xfrm flipV="1">
            <a:off x="11234868" y="6227844"/>
            <a:ext cx="1" cy="3098705"/>
          </a:xfrm>
          <a:prstGeom prst="line">
            <a:avLst/>
          </a:prstGeom>
          <a:ln w="50800">
            <a:solidFill>
              <a:srgbClr val="D5D5D5"/>
            </a:solidFill>
            <a:miter lim="400000"/>
          </a:ln>
        </p:spPr>
        <p:txBody>
          <a:bodyPr lIns="45718" tIns="45718" rIns="45718" bIns="45718"/>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5E5E5E"/>
              </a:solidFill>
              <a:effectLst/>
              <a:uLnTx/>
              <a:uFillTx/>
              <a:latin typeface="Helvetica"/>
              <a:cs typeface="Helvetica"/>
              <a:sym typeface="Helvetica"/>
            </a:endParaRPr>
          </a:p>
        </p:txBody>
      </p:sp>
      <p:sp>
        <p:nvSpPr>
          <p:cNvPr id="8" name="Audio Visual Co-Sponsors">
            <a:extLst>
              <a:ext uri="{FF2B5EF4-FFF2-40B4-BE49-F238E27FC236}">
                <a16:creationId xmlns:a16="http://schemas.microsoft.com/office/drawing/2014/main" id="{323AA26D-D027-4F95-B52C-CA59BD641939}"/>
              </a:ext>
            </a:extLst>
          </p:cNvPr>
          <p:cNvSpPr txBox="1"/>
          <p:nvPr/>
        </p:nvSpPr>
        <p:spPr>
          <a:xfrm>
            <a:off x="14574558" y="5104644"/>
            <a:ext cx="5276902"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000" b="1" i="1">
                <a:solidFill>
                  <a:srgbClr val="223D69"/>
                </a:solidFill>
                <a:latin typeface="Lato-Black"/>
                <a:ea typeface="Lato-Black"/>
                <a:cs typeface="Lato-Black"/>
                <a:sym typeface="Lato-Black"/>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sz="3000" b="1" i="1" u="none" strike="noStrike" kern="0" cap="none" spc="0" normalizeH="0" baseline="0" noProof="0" dirty="0">
                <a:ln>
                  <a:noFill/>
                </a:ln>
                <a:solidFill>
                  <a:srgbClr val="223D69"/>
                </a:solidFill>
                <a:effectLst/>
                <a:uLnTx/>
                <a:uFillTx/>
                <a:latin typeface="Lato-Black"/>
                <a:sym typeface="Lato-Black"/>
              </a:rPr>
              <a:t>Audio Visual Sponsor</a:t>
            </a:r>
          </a:p>
        </p:txBody>
      </p:sp>
      <p:pic>
        <p:nvPicPr>
          <p:cNvPr id="3" name="Picture 2" descr="A black and white logo&#10;&#10;Description automatically generated">
            <a:extLst>
              <a:ext uri="{FF2B5EF4-FFF2-40B4-BE49-F238E27FC236}">
                <a16:creationId xmlns:a16="http://schemas.microsoft.com/office/drawing/2014/main" id="{5886E782-85A3-4116-9156-61A1E0277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5182" y="6681372"/>
            <a:ext cx="6328539" cy="274236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539EB-4545-0D84-2A97-DA9FF9E92E38}"/>
            </a:ext>
          </a:extLst>
        </p:cNvPr>
        <p:cNvGrpSpPr/>
        <p:nvPr/>
      </p:nvGrpSpPr>
      <p:grpSpPr>
        <a:xfrm>
          <a:off x="0" y="0"/>
          <a:ext cx="0" cy="0"/>
          <a:chOff x="0" y="0"/>
          <a:chExt cx="0" cy="0"/>
        </a:xfrm>
      </p:grpSpPr>
      <p:sp>
        <p:nvSpPr>
          <p:cNvPr id="155" name="TextBox 1">
            <a:extLst>
              <a:ext uri="{FF2B5EF4-FFF2-40B4-BE49-F238E27FC236}">
                <a16:creationId xmlns:a16="http://schemas.microsoft.com/office/drawing/2014/main" id="{5D2254D8-5528-CDD6-7F45-BB1809C034AC}"/>
              </a:ext>
            </a:extLst>
          </p:cNvPr>
          <p:cNvSpPr txBox="1"/>
          <p:nvPr/>
        </p:nvSpPr>
        <p:spPr>
          <a:xfrm>
            <a:off x="2164702" y="3041562"/>
            <a:ext cx="20079478" cy="3170095"/>
          </a:xfrm>
          <a:prstGeom prst="rect">
            <a:avLst/>
          </a:prstGeom>
          <a:solidFill>
            <a:srgbClr val="163C6B"/>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10000" b="1">
                <a:solidFill>
                  <a:srgbClr val="A45C35"/>
                </a:solidFill>
              </a:defRPr>
            </a:pPr>
            <a:r>
              <a:rPr lang="en-US" sz="10000" dirty="0">
                <a:solidFill>
                  <a:schemeClr val="accent4"/>
                </a:solidFill>
                <a:effectLst>
                  <a:outerShdw blurRad="38100" dist="38100" dir="2700000" algn="tl">
                    <a:srgbClr val="000000">
                      <a:alpha val="43137"/>
                    </a:srgbClr>
                  </a:outerShdw>
                </a:effectLst>
              </a:rPr>
              <a:t>Global Challenges:</a:t>
            </a:r>
          </a:p>
          <a:p>
            <a:pPr defTabSz="914400">
              <a:defRPr sz="10000" b="1">
                <a:solidFill>
                  <a:srgbClr val="A45C35"/>
                </a:solidFill>
              </a:defRPr>
            </a:pPr>
            <a:r>
              <a:rPr lang="en-US" sz="10000" dirty="0">
                <a:solidFill>
                  <a:schemeClr val="accent4"/>
                </a:solidFill>
                <a:effectLst>
                  <a:outerShdw blurRad="38100" dist="38100" dir="2700000" algn="tl">
                    <a:srgbClr val="000000">
                      <a:alpha val="43137"/>
                    </a:srgbClr>
                  </a:outerShdw>
                </a:effectLst>
              </a:rPr>
              <a:t>Technology and Connectivity</a:t>
            </a:r>
            <a:endParaRPr sz="10000" dirty="0">
              <a:solidFill>
                <a:schemeClr val="accent4"/>
              </a:solidFill>
              <a:effectLst>
                <a:outerShdw blurRad="38100" dist="38100" dir="2700000" algn="tl">
                  <a:srgbClr val="000000">
                    <a:alpha val="43137"/>
                  </a:srgbClr>
                </a:outerShdw>
              </a:effectLst>
            </a:endParaRPr>
          </a:p>
        </p:txBody>
      </p:sp>
      <p:sp>
        <p:nvSpPr>
          <p:cNvPr id="156" name="TextBox 2">
            <a:extLst>
              <a:ext uri="{FF2B5EF4-FFF2-40B4-BE49-F238E27FC236}">
                <a16:creationId xmlns:a16="http://schemas.microsoft.com/office/drawing/2014/main" id="{AFC7FC32-F294-0018-9EC4-5C7E6B2D9D8F}"/>
              </a:ext>
            </a:extLst>
          </p:cNvPr>
          <p:cNvSpPr txBox="1"/>
          <p:nvPr/>
        </p:nvSpPr>
        <p:spPr>
          <a:xfrm>
            <a:off x="7597004" y="7432833"/>
            <a:ext cx="9214874" cy="1938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914400">
              <a:defRPr sz="6000" b="1" i="1">
                <a:solidFill>
                  <a:srgbClr val="294A80"/>
                </a:solidFill>
              </a:defRPr>
            </a:pPr>
            <a:r>
              <a:rPr lang="en-US" sz="6000" dirty="0" err="1">
                <a:effectLst>
                  <a:outerShdw blurRad="38100" dist="38100" dir="2700000" algn="tl">
                    <a:srgbClr val="000000">
                      <a:alpha val="43137"/>
                    </a:srgbClr>
                  </a:outerShdw>
                </a:effectLst>
              </a:rPr>
              <a:t>Vojkan</a:t>
            </a:r>
            <a:r>
              <a:rPr lang="en-US" sz="6000" dirty="0">
                <a:effectLst>
                  <a:outerShdw blurRad="38100" dist="38100" dir="2700000" algn="tl">
                    <a:srgbClr val="000000">
                      <a:alpha val="43137"/>
                    </a:srgbClr>
                  </a:outerShdw>
                </a:effectLst>
              </a:rPr>
              <a:t> </a:t>
            </a:r>
            <a:r>
              <a:rPr lang="en-US" sz="6000" dirty="0" err="1">
                <a:effectLst>
                  <a:outerShdw blurRad="38100" dist="38100" dir="2700000" algn="tl">
                    <a:srgbClr val="000000">
                      <a:alpha val="43137"/>
                    </a:srgbClr>
                  </a:outerShdw>
                </a:effectLst>
              </a:rPr>
              <a:t>Tasic</a:t>
            </a:r>
            <a:endParaRPr sz="6000" dirty="0">
              <a:effectLst>
                <a:outerShdw blurRad="38100" dist="38100" dir="2700000" algn="tl">
                  <a:srgbClr val="000000">
                    <a:alpha val="43137"/>
                  </a:srgbClr>
                </a:outerShdw>
              </a:effectLst>
            </a:endParaRPr>
          </a:p>
          <a:p>
            <a:pPr defTabSz="914400">
              <a:defRPr sz="6000" b="1" i="1">
                <a:solidFill>
                  <a:srgbClr val="294A80"/>
                </a:solidFill>
              </a:defRPr>
            </a:pPr>
            <a:r>
              <a:rPr lang="en-US" sz="6000" dirty="0">
                <a:effectLst>
                  <a:outerShdw blurRad="38100" dist="38100" dir="2700000" algn="tl">
                    <a:srgbClr val="000000">
                      <a:alpha val="43137"/>
                    </a:srgbClr>
                  </a:outerShdw>
                </a:effectLst>
              </a:rPr>
              <a:t>Limos4</a:t>
            </a:r>
            <a:endParaRPr sz="6000" dirty="0">
              <a:effectLst>
                <a:outerShdw blurRad="38100" dist="38100" dir="2700000" algn="tl">
                  <a:srgbClr val="000000">
                    <a:alpha val="43137"/>
                  </a:srgbClr>
                </a:outerShdw>
              </a:effectLst>
            </a:endParaRPr>
          </a:p>
        </p:txBody>
      </p:sp>
      <p:sp>
        <p:nvSpPr>
          <p:cNvPr id="157" name="Platinum Sponsors">
            <a:extLst>
              <a:ext uri="{FF2B5EF4-FFF2-40B4-BE49-F238E27FC236}">
                <a16:creationId xmlns:a16="http://schemas.microsoft.com/office/drawing/2014/main" id="{69F7861B-3C4B-18FE-6D22-CCCE28FFBA76}"/>
              </a:ext>
            </a:extLst>
          </p:cNvPr>
          <p:cNvSpPr txBox="1"/>
          <p:nvPr/>
        </p:nvSpPr>
        <p:spPr>
          <a:xfrm>
            <a:off x="14908215" y="15110560"/>
            <a:ext cx="4753160"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500" b="1" i="1">
                <a:solidFill>
                  <a:srgbClr val="FAFFFF"/>
                </a:solidFill>
                <a:latin typeface="Lato-Black"/>
                <a:ea typeface="Lato-Black"/>
                <a:cs typeface="Lato-Black"/>
                <a:sym typeface="Lato-Black"/>
              </a:defRPr>
            </a:lvl1pPr>
          </a:lstStyle>
          <a:p>
            <a:r>
              <a:t>Coffee Sponsor</a:t>
            </a:r>
          </a:p>
        </p:txBody>
      </p:sp>
      <p:pic>
        <p:nvPicPr>
          <p:cNvPr id="158" name="Buffalo-Limo-Logo-17-logo-tag-white.ai" descr="Buffalo-Limo-Logo-17-logo-tag-white.ai">
            <a:extLst>
              <a:ext uri="{FF2B5EF4-FFF2-40B4-BE49-F238E27FC236}">
                <a16:creationId xmlns:a16="http://schemas.microsoft.com/office/drawing/2014/main" id="{0E95474F-DE92-EC6D-BE43-3CC9CFA75374}"/>
              </a:ext>
            </a:extLst>
          </p:cNvPr>
          <p:cNvPicPr>
            <a:picLocks noChangeAspect="1"/>
          </p:cNvPicPr>
          <p:nvPr/>
        </p:nvPicPr>
        <p:blipFill>
          <a:blip r:embed="rId2"/>
          <a:srcRect/>
          <a:stretch>
            <a:fillRect/>
          </a:stretch>
        </p:blipFill>
        <p:spPr>
          <a:xfrm>
            <a:off x="18896329" y="14523984"/>
            <a:ext cx="1909822" cy="1548960"/>
          </a:xfrm>
          <a:prstGeom prst="rect">
            <a:avLst/>
          </a:prstGeom>
          <a:ln w="12700">
            <a:miter lim="400000"/>
          </a:ln>
        </p:spPr>
      </p:pic>
      <p:pic>
        <p:nvPicPr>
          <p:cNvPr id="160" name="CDNLA-show-vegas-Paris-2025-logo2.png" descr="CDNLA-show-vegas-Paris-2025-logo2.png">
            <a:extLst>
              <a:ext uri="{FF2B5EF4-FFF2-40B4-BE49-F238E27FC236}">
                <a16:creationId xmlns:a16="http://schemas.microsoft.com/office/drawing/2014/main" id="{9B9AD392-0499-49D5-624D-A9F2E7901732}"/>
              </a:ext>
            </a:extLst>
          </p:cNvPr>
          <p:cNvPicPr>
            <a:picLocks noChangeAspect="1"/>
          </p:cNvPicPr>
          <p:nvPr/>
        </p:nvPicPr>
        <p:blipFill>
          <a:blip r:embed="rId3"/>
          <a:srcRect t="8516" b="8516"/>
          <a:stretch>
            <a:fillRect/>
          </a:stretch>
        </p:blipFill>
        <p:spPr>
          <a:xfrm>
            <a:off x="7494331" y="14760721"/>
            <a:ext cx="6481762" cy="1075546"/>
          </a:xfrm>
          <a:prstGeom prst="rect">
            <a:avLst/>
          </a:prstGeom>
          <a:ln w="12700">
            <a:miter lim="400000"/>
          </a:ln>
        </p:spPr>
      </p:pic>
      <p:pic>
        <p:nvPicPr>
          <p:cNvPr id="2" name="Google Shape;78;p4" descr="footer.png">
            <a:extLst>
              <a:ext uri="{FF2B5EF4-FFF2-40B4-BE49-F238E27FC236}">
                <a16:creationId xmlns:a16="http://schemas.microsoft.com/office/drawing/2014/main" id="{AE27F35E-1386-B8FF-4B8D-D4737319E1C2}"/>
              </a:ext>
            </a:extLst>
          </p:cNvPr>
          <p:cNvPicPr preferRelativeResize="0"/>
          <p:nvPr/>
        </p:nvPicPr>
        <p:blipFill rotWithShape="1">
          <a:blip r:embed="rId4">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A281A17E-D48C-73A3-2EB1-8BD38CD3AD6E}"/>
              </a:ext>
            </a:extLst>
          </p:cNvPr>
          <p:cNvPicPr preferRelativeResize="0"/>
          <p:nvPr/>
        </p:nvPicPr>
        <p:blipFill rotWithShape="1">
          <a:blip r:embed="rId5">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9A970459-9708-3180-A744-443EA6FF48F7}"/>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ACBCDA7D-E2AC-EA2C-1093-B948305CFCD8}"/>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07A64FC4-8162-B76B-2D0C-06EED09E2261}"/>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37F34D65-E22E-C5C0-A83E-5A3E769D54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extLst>
      <p:ext uri="{BB962C8B-B14F-4D97-AF65-F5344CB8AC3E}">
        <p14:creationId xmlns:p14="http://schemas.microsoft.com/office/powerpoint/2010/main" val="221547451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p:nvPr/>
        </p:nvSpPr>
        <p:spPr>
          <a:xfrm>
            <a:off x="1045029" y="894137"/>
            <a:ext cx="23338970" cy="1046700"/>
          </a:xfrm>
          <a:prstGeom prst="rect">
            <a:avLst/>
          </a:prstGeom>
          <a:solidFill>
            <a:srgbClr val="163C6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6200" b="1" dirty="0">
                <a:solidFill>
                  <a:schemeClr val="accent4"/>
                </a:solidFill>
                <a:effectLst>
                  <a:outerShdw blurRad="38100" dist="38100" dir="2700000" algn="tl">
                    <a:srgbClr val="000000">
                      <a:alpha val="43137"/>
                    </a:srgbClr>
                  </a:outerShdw>
                </a:effectLst>
                <a:latin typeface="Helvetica Neue"/>
                <a:ea typeface="Helvetica Neue"/>
                <a:cs typeface="Helvetica Neue"/>
                <a:sym typeface="Helvetica Neue"/>
              </a:rPr>
              <a:t> Technology: A Big-Picture View</a:t>
            </a:r>
            <a:endParaRPr sz="100" dirty="0">
              <a:solidFill>
                <a:schemeClr val="accent4"/>
              </a:solidFill>
              <a:effectLst>
                <a:outerShdw blurRad="38100" dist="38100" dir="2700000" algn="tl">
                  <a:srgbClr val="000000">
                    <a:alpha val="43137"/>
                  </a:srgbClr>
                </a:outerShdw>
              </a:effectLst>
            </a:endParaRPr>
          </a:p>
        </p:txBody>
      </p:sp>
      <p:sp>
        <p:nvSpPr>
          <p:cNvPr id="77" name="Google Shape;77;p4"/>
          <p:cNvSpPr txBox="1"/>
          <p:nvPr/>
        </p:nvSpPr>
        <p:spPr>
          <a:xfrm>
            <a:off x="2185746" y="3012267"/>
            <a:ext cx="21057535" cy="6534056"/>
          </a:xfrm>
          <a:prstGeom prst="rect">
            <a:avLst/>
          </a:prstGeom>
          <a:noFill/>
          <a:ln>
            <a:noFill/>
          </a:ln>
        </p:spPr>
        <p:txBody>
          <a:bodyPr spcFirstLastPara="1" wrap="square" lIns="45700" tIns="45700" rIns="45700" bIns="45700" anchor="t" anchorCtr="0">
            <a:spAutoFit/>
          </a:bodyPr>
          <a:lstStyle/>
          <a:p>
            <a:pPr marL="406400" marR="0" lvl="0" indent="-349250" algn="l" rtl="0">
              <a:lnSpc>
                <a:spcPct val="130000"/>
              </a:lnSpc>
              <a:spcBef>
                <a:spcPts val="0"/>
              </a:spcBef>
              <a:spcAft>
                <a:spcPts val="0"/>
              </a:spcAft>
              <a:buClr>
                <a:srgbClr val="173D6D"/>
              </a:buClr>
              <a:buSzPts val="5250"/>
              <a:buFont typeface="Helvetica Neue"/>
              <a:buChar char="•"/>
            </a:pPr>
            <a:r>
              <a:rPr lang="en-US" sz="46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Evolving Industry </a:t>
            </a:r>
            <a:endParaRPr sz="46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561975" algn="l" rtl="0">
              <a:lnSpc>
                <a:spcPct val="130000"/>
              </a:lnSpc>
              <a:spcBef>
                <a:spcPts val="0"/>
              </a:spcBef>
              <a:spcAft>
                <a:spcPts val="0"/>
              </a:spcAft>
              <a:buClr>
                <a:srgbClr val="173D6D"/>
              </a:buClr>
              <a:buSzPts val="5250"/>
              <a:buFont typeface="Helvetica Neue"/>
              <a:buChar char="○"/>
            </a:pPr>
            <a:r>
              <a:rPr lang="en-US" sz="4600" dirty="0">
                <a:solidFill>
                  <a:srgbClr val="173D6D"/>
                </a:solidFill>
                <a:latin typeface="Helvetica Neue"/>
                <a:ea typeface="Helvetica Neue"/>
                <a:cs typeface="Helvetica Neue"/>
                <a:sym typeface="Helvetica Neue"/>
              </a:rPr>
              <a:t>Technology is crucial to remain competitive</a:t>
            </a:r>
            <a:endParaRPr sz="4600" dirty="0">
              <a:solidFill>
                <a:srgbClr val="173D6D"/>
              </a:solidFill>
              <a:latin typeface="Helvetica Neue"/>
              <a:ea typeface="Helvetica Neue"/>
              <a:cs typeface="Helvetica Neue"/>
              <a:sym typeface="Helvetica Neue"/>
            </a:endParaRPr>
          </a:p>
          <a:p>
            <a:pPr marL="406400" marR="0" lvl="0" indent="-349250" algn="l" rtl="0">
              <a:lnSpc>
                <a:spcPct val="130000"/>
              </a:lnSpc>
              <a:spcBef>
                <a:spcPts val="0"/>
              </a:spcBef>
              <a:spcAft>
                <a:spcPts val="0"/>
              </a:spcAft>
              <a:buClr>
                <a:srgbClr val="173D6D"/>
              </a:buClr>
              <a:buSzPts val="5250"/>
              <a:buFont typeface="Helvetica Neue"/>
              <a:buChar char="•"/>
            </a:pPr>
            <a:r>
              <a:rPr lang="en-US" sz="46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Multiple Layers </a:t>
            </a:r>
            <a:endParaRPr sz="46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561975" algn="l" rtl="0">
              <a:lnSpc>
                <a:spcPct val="130000"/>
              </a:lnSpc>
              <a:spcBef>
                <a:spcPts val="0"/>
              </a:spcBef>
              <a:spcAft>
                <a:spcPts val="0"/>
              </a:spcAft>
              <a:buClr>
                <a:srgbClr val="173D6D"/>
              </a:buClr>
              <a:buSzPts val="5250"/>
              <a:buFont typeface="Helvetica Neue"/>
              <a:buChar char="○"/>
            </a:pPr>
            <a:r>
              <a:rPr lang="en-US" sz="4600" dirty="0">
                <a:solidFill>
                  <a:srgbClr val="173D6D"/>
                </a:solidFill>
                <a:latin typeface="Helvetica Neue"/>
                <a:ea typeface="Helvetica Neue"/>
                <a:cs typeface="Helvetica Neue"/>
                <a:sym typeface="Helvetica Neue"/>
              </a:rPr>
              <a:t>Fleet management, dispatch, booking, billing, CRM, communication, analytics, etc.</a:t>
            </a:r>
            <a:endParaRPr sz="4600" dirty="0">
              <a:solidFill>
                <a:srgbClr val="173D6D"/>
              </a:solidFill>
              <a:latin typeface="Helvetica Neue"/>
              <a:ea typeface="Helvetica Neue"/>
              <a:cs typeface="Helvetica Neue"/>
              <a:sym typeface="Helvetica Neue"/>
            </a:endParaRPr>
          </a:p>
          <a:p>
            <a:pPr marL="406400" marR="0" lvl="0" indent="-349250" algn="l" rtl="0">
              <a:lnSpc>
                <a:spcPct val="130000"/>
              </a:lnSpc>
              <a:spcBef>
                <a:spcPts val="0"/>
              </a:spcBef>
              <a:spcAft>
                <a:spcPts val="0"/>
              </a:spcAft>
              <a:buClr>
                <a:srgbClr val="173D6D"/>
              </a:buClr>
              <a:buSzPts val="5250"/>
              <a:buFont typeface="Helvetica Neue"/>
              <a:buChar char="•"/>
            </a:pPr>
            <a:r>
              <a:rPr lang="en-US" sz="46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Interconnected Systems</a:t>
            </a:r>
            <a:r>
              <a:rPr lang="en-US" sz="4600"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 </a:t>
            </a:r>
            <a:endParaRPr sz="4600"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561975" algn="l" rtl="0">
              <a:lnSpc>
                <a:spcPct val="130000"/>
              </a:lnSpc>
              <a:spcBef>
                <a:spcPts val="0"/>
              </a:spcBef>
              <a:spcAft>
                <a:spcPts val="0"/>
              </a:spcAft>
              <a:buClr>
                <a:srgbClr val="173D6D"/>
              </a:buClr>
              <a:buSzPts val="5250"/>
              <a:buFont typeface="Helvetica Neue"/>
              <a:buChar char="○"/>
            </a:pPr>
            <a:r>
              <a:rPr lang="en-US" sz="4600" dirty="0">
                <a:solidFill>
                  <a:srgbClr val="173D6D"/>
                </a:solidFill>
                <a:latin typeface="Helvetica Neue"/>
                <a:ea typeface="Helvetica Neue"/>
                <a:cs typeface="Helvetica Neue"/>
                <a:sym typeface="Helvetica Neue"/>
              </a:rPr>
              <a:t>Integration between internal operations and external travel platforms</a:t>
            </a:r>
            <a:endParaRPr sz="4600" dirty="0">
              <a:solidFill>
                <a:srgbClr val="173D6D"/>
              </a:solidFill>
              <a:latin typeface="Helvetica Neue"/>
              <a:ea typeface="Helvetica Neue"/>
              <a:cs typeface="Helvetica Neue"/>
              <a:sym typeface="Helvetica Neue"/>
            </a:endParaRPr>
          </a:p>
        </p:txBody>
      </p:sp>
      <p:pic>
        <p:nvPicPr>
          <p:cNvPr id="2" name="Google Shape;78;p4" descr="footer.png">
            <a:extLst>
              <a:ext uri="{FF2B5EF4-FFF2-40B4-BE49-F238E27FC236}">
                <a16:creationId xmlns:a16="http://schemas.microsoft.com/office/drawing/2014/main" id="{038002EE-5BFE-1914-E48A-C91E9DDCCF94}"/>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B619AC66-9FDE-3928-6F81-6DC1FDA72C9D}"/>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8CAABF2F-41A4-98B5-A145-C83711B4C0E8}"/>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D7BD2F33-5A5E-5950-7AF6-C65773BE9459}"/>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662807DF-DC4F-7615-C9E7-F3B03499DC0F}"/>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AD59CB05-0C03-74F5-A30B-2BE353917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2f8688e6d7_0_2"/>
          <p:cNvSpPr txBox="1"/>
          <p:nvPr/>
        </p:nvSpPr>
        <p:spPr>
          <a:xfrm>
            <a:off x="446100" y="761525"/>
            <a:ext cx="23937900" cy="1046700"/>
          </a:xfrm>
          <a:prstGeom prst="rect">
            <a:avLst/>
          </a:prstGeom>
          <a:solidFill>
            <a:srgbClr val="163C6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6200" b="1" dirty="0">
                <a:solidFill>
                  <a:srgbClr val="A45C35"/>
                </a:solidFill>
                <a:effectLst>
                  <a:outerShdw blurRad="38100" dist="38100" dir="2700000" algn="tl">
                    <a:srgbClr val="000000">
                      <a:alpha val="43137"/>
                    </a:srgbClr>
                  </a:outerShdw>
                </a:effectLst>
                <a:latin typeface="Helvetica Neue"/>
                <a:ea typeface="Helvetica Neue"/>
                <a:cs typeface="Helvetica Neue"/>
                <a:sym typeface="Helvetica Neue"/>
              </a:rPr>
              <a:t> </a:t>
            </a:r>
            <a:r>
              <a:rPr lang="en-US" sz="6200" b="1" dirty="0">
                <a:solidFill>
                  <a:schemeClr val="accent4"/>
                </a:solidFill>
                <a:effectLst>
                  <a:outerShdw blurRad="38100" dist="38100" dir="2700000" algn="tl">
                    <a:srgbClr val="000000">
                      <a:alpha val="43137"/>
                    </a:srgbClr>
                  </a:outerShdw>
                </a:effectLst>
                <a:latin typeface="Helvetica Neue"/>
                <a:ea typeface="Helvetica Neue"/>
                <a:cs typeface="Helvetica Neue"/>
                <a:sym typeface="Helvetica Neue"/>
              </a:rPr>
              <a:t>Technology: Breaking Down the Core Operational Layers</a:t>
            </a:r>
            <a:endParaRPr sz="100" dirty="0">
              <a:solidFill>
                <a:schemeClr val="accent4"/>
              </a:solidFill>
              <a:effectLst>
                <a:outerShdw blurRad="38100" dist="38100" dir="2700000" algn="tl">
                  <a:srgbClr val="000000">
                    <a:alpha val="43137"/>
                  </a:srgbClr>
                </a:outerShdw>
              </a:effectLst>
            </a:endParaRPr>
          </a:p>
        </p:txBody>
      </p:sp>
      <p:sp>
        <p:nvSpPr>
          <p:cNvPr id="88" name="Google Shape;88;g32f8688e6d7_0_2"/>
          <p:cNvSpPr txBox="1"/>
          <p:nvPr/>
        </p:nvSpPr>
        <p:spPr>
          <a:xfrm>
            <a:off x="688696" y="2548679"/>
            <a:ext cx="13176594" cy="7474313"/>
          </a:xfrm>
          <a:prstGeom prst="rect">
            <a:avLst/>
          </a:prstGeom>
          <a:noFill/>
          <a:ln>
            <a:noFill/>
          </a:ln>
        </p:spPr>
        <p:txBody>
          <a:bodyPr spcFirstLastPara="1" wrap="square" lIns="45700" tIns="45700" rIns="45700" bIns="45700" anchor="t" anchorCtr="0">
            <a:spAutoFit/>
          </a:bodyPr>
          <a:lstStyle/>
          <a:p>
            <a:pPr marL="406400" marR="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Fleet/Telematics</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Ex: Samsara, Geotab, Verizon Connect</a:t>
            </a:r>
            <a:endParaRPr sz="3600"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Purpose: Real-time tracking, maintenance alerts</a:t>
            </a:r>
            <a:endParaRPr sz="3600" dirty="0">
              <a:solidFill>
                <a:srgbClr val="173D6D"/>
              </a:solidFill>
              <a:latin typeface="Helvetica Neue"/>
              <a:ea typeface="Helvetica Neue"/>
              <a:cs typeface="Helvetica Neue"/>
              <a:sym typeface="Helvetica Neue"/>
            </a:endParaRPr>
          </a:p>
          <a:p>
            <a:pPr marL="406400" marR="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Dispatch &amp; Scheduling</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Ex: Limo Anywhere, </a:t>
            </a:r>
            <a:r>
              <a:rPr lang="en-US" sz="3600" dirty="0" err="1">
                <a:solidFill>
                  <a:srgbClr val="173D6D"/>
                </a:solidFill>
                <a:latin typeface="Helvetica Neue"/>
                <a:ea typeface="Helvetica Neue"/>
                <a:cs typeface="Helvetica Neue"/>
                <a:sym typeface="Helvetica Neue"/>
              </a:rPr>
              <a:t>GroundWidgets</a:t>
            </a:r>
            <a:r>
              <a:rPr lang="en-US" sz="3600" dirty="0">
                <a:solidFill>
                  <a:srgbClr val="173D6D"/>
                </a:solidFill>
                <a:latin typeface="Helvetica Neue"/>
                <a:ea typeface="Helvetica Neue"/>
                <a:cs typeface="Helvetica Neue"/>
                <a:sym typeface="Helvetica Neue"/>
              </a:rPr>
              <a:t>, Livery Coach</a:t>
            </a:r>
            <a:endParaRPr sz="3600"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Purpose: Efficient trip assignment, route optimization</a:t>
            </a:r>
            <a:endParaRPr sz="3600" dirty="0">
              <a:solidFill>
                <a:srgbClr val="173D6D"/>
              </a:solidFill>
              <a:latin typeface="Helvetica Neue"/>
              <a:ea typeface="Helvetica Neue"/>
              <a:cs typeface="Helvetica Neue"/>
              <a:sym typeface="Helvetica Neue"/>
            </a:endParaRPr>
          </a:p>
          <a:p>
            <a:pPr marL="406400" marR="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Customer-Facing Booking &amp; Reservations</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Ex: Limo Anywhere, Book Rides Online, etc.</a:t>
            </a:r>
            <a:endParaRPr sz="3600"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Purpose: Seamless customer scheduling, self-service booking, error avoidance</a:t>
            </a:r>
            <a:endParaRPr sz="3600" dirty="0">
              <a:solidFill>
                <a:srgbClr val="173D6D"/>
              </a:solidFill>
              <a:latin typeface="Helvetica Neue"/>
              <a:ea typeface="Helvetica Neue"/>
              <a:cs typeface="Helvetica Neue"/>
              <a:sym typeface="Helvetica Neue"/>
            </a:endParaRPr>
          </a:p>
        </p:txBody>
      </p:sp>
      <p:sp>
        <p:nvSpPr>
          <p:cNvPr id="94" name="Google Shape;94;g32f8688e6d7_0_2"/>
          <p:cNvSpPr txBox="1"/>
          <p:nvPr/>
        </p:nvSpPr>
        <p:spPr>
          <a:xfrm>
            <a:off x="13418739" y="2548679"/>
            <a:ext cx="10803531" cy="6106257"/>
          </a:xfrm>
          <a:prstGeom prst="rect">
            <a:avLst/>
          </a:prstGeom>
          <a:noFill/>
          <a:ln>
            <a:noFill/>
          </a:ln>
        </p:spPr>
        <p:txBody>
          <a:bodyPr spcFirstLastPara="1" wrap="square" lIns="91425" tIns="91425" rIns="91425" bIns="91425" anchor="t" anchorCtr="0">
            <a:spAutoFit/>
          </a:bodyPr>
          <a:lstStyle/>
          <a:p>
            <a:pPr marL="40640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Payment &amp; Billing</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Ex: Stripe, Square, QuickBooks, Xero</a:t>
            </a:r>
            <a:endParaRPr sz="3600" dirty="0">
              <a:solidFill>
                <a:srgbClr val="173D6D"/>
              </a:solidFill>
              <a:latin typeface="Helvetica Neue"/>
              <a:ea typeface="Helvetica Neue"/>
              <a:cs typeface="Helvetica Neue"/>
              <a:sym typeface="Helvetica Neue"/>
            </a:endParaRPr>
          </a:p>
          <a:p>
            <a:pPr marL="91440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Purpose: Automated invoicing, secure payment processing</a:t>
            </a:r>
            <a:endParaRPr sz="3600" dirty="0">
              <a:solidFill>
                <a:srgbClr val="173D6D"/>
              </a:solidFill>
              <a:latin typeface="Helvetica Neue"/>
              <a:ea typeface="Helvetica Neue"/>
              <a:cs typeface="Helvetica Neue"/>
              <a:sym typeface="Helvetica Neue"/>
            </a:endParaRPr>
          </a:p>
          <a:p>
            <a:pPr marL="40640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CRM &amp; Marketing</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Ex: HubSpot, Salesforce, Zoho CRM</a:t>
            </a:r>
            <a:endParaRPr sz="3600" dirty="0">
              <a:solidFill>
                <a:srgbClr val="173D6D"/>
              </a:solidFill>
              <a:latin typeface="Helvetica Neue"/>
              <a:ea typeface="Helvetica Neue"/>
              <a:cs typeface="Helvetica Neue"/>
              <a:sym typeface="Helvetica Neue"/>
            </a:endParaRPr>
          </a:p>
          <a:p>
            <a:pPr marL="91440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Purpose: Manage leads, automate marketing, nurture client relationships</a:t>
            </a:r>
            <a:endParaRPr sz="3600" dirty="0">
              <a:solidFill>
                <a:srgbClr val="173D6D"/>
              </a:solidFill>
              <a:latin typeface="Helvetica Neue"/>
              <a:ea typeface="Helvetica Neue"/>
              <a:cs typeface="Helvetica Neue"/>
              <a:sym typeface="Helvetica Neue"/>
            </a:endParaRPr>
          </a:p>
        </p:txBody>
      </p:sp>
      <p:pic>
        <p:nvPicPr>
          <p:cNvPr id="2" name="Google Shape;78;p4" descr="footer.png">
            <a:extLst>
              <a:ext uri="{FF2B5EF4-FFF2-40B4-BE49-F238E27FC236}">
                <a16:creationId xmlns:a16="http://schemas.microsoft.com/office/drawing/2014/main" id="{D39245D0-437D-7AAD-82DE-42F2D8F54510}"/>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840E9635-7D86-8BA0-8B8D-54BB0C403B6A}"/>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3D51EF49-35E2-E2A7-5361-C76F48C3DBC1}"/>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95C6A314-1631-C8AA-582C-8748C4C5B0AB}"/>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3666D181-630D-1635-8C06-FD334F7D2CA2}"/>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06C26597-E391-1F3E-620F-B4161CC68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2f8688e6d7_0_16"/>
          <p:cNvSpPr txBox="1"/>
          <p:nvPr/>
        </p:nvSpPr>
        <p:spPr>
          <a:xfrm>
            <a:off x="498925" y="980421"/>
            <a:ext cx="23885075" cy="1015622"/>
          </a:xfrm>
          <a:prstGeom prst="rect">
            <a:avLst/>
          </a:prstGeom>
          <a:solidFill>
            <a:srgbClr val="163C6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5800" b="1" dirty="0">
                <a:solidFill>
                  <a:schemeClr val="accent4"/>
                </a:solidFill>
                <a:effectLst>
                  <a:outerShdw blurRad="38100" dist="38100" dir="2700000" algn="tl">
                    <a:srgbClr val="000000">
                      <a:alpha val="43137"/>
                    </a:srgbClr>
                  </a:outerShdw>
                </a:effectLst>
                <a:latin typeface="Helvetica Neue"/>
                <a:ea typeface="Helvetica Neue"/>
                <a:cs typeface="Helvetica Neue"/>
                <a:sym typeface="Helvetica Neue"/>
              </a:rPr>
              <a:t> Connecting the Dots: Communication &amp; Travel Industry Systems</a:t>
            </a:r>
            <a:endParaRPr sz="5800" dirty="0">
              <a:solidFill>
                <a:schemeClr val="accent4"/>
              </a:solidFill>
              <a:effectLst>
                <a:outerShdw blurRad="38100" dist="38100" dir="2700000" algn="tl">
                  <a:srgbClr val="000000">
                    <a:alpha val="43137"/>
                  </a:srgbClr>
                </a:outerShdw>
              </a:effectLst>
            </a:endParaRPr>
          </a:p>
        </p:txBody>
      </p:sp>
      <p:sp>
        <p:nvSpPr>
          <p:cNvPr id="100" name="Google Shape;100;g32f8688e6d7_0_16"/>
          <p:cNvSpPr txBox="1"/>
          <p:nvPr/>
        </p:nvSpPr>
        <p:spPr>
          <a:xfrm>
            <a:off x="1377190" y="2430824"/>
            <a:ext cx="22128543" cy="8254527"/>
          </a:xfrm>
          <a:prstGeom prst="rect">
            <a:avLst/>
          </a:prstGeom>
          <a:noFill/>
          <a:ln>
            <a:noFill/>
          </a:ln>
        </p:spPr>
        <p:txBody>
          <a:bodyPr spcFirstLastPara="1" wrap="square" lIns="45700" tIns="45700" rIns="45700" bIns="45700" anchor="t" anchorCtr="0">
            <a:spAutoFit/>
          </a:bodyPr>
          <a:lstStyle/>
          <a:p>
            <a:pPr marL="406400" marR="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Communication &amp; Info Exchange</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GNet, </a:t>
            </a:r>
            <a:r>
              <a:rPr lang="en-US" sz="3600" dirty="0" err="1">
                <a:solidFill>
                  <a:srgbClr val="173D6D"/>
                </a:solidFill>
                <a:latin typeface="Helvetica Neue"/>
                <a:ea typeface="Helvetica Neue"/>
                <a:cs typeface="Helvetica Neue"/>
                <a:sym typeface="Helvetica Neue"/>
              </a:rPr>
              <a:t>GroundSpan</a:t>
            </a:r>
            <a:r>
              <a:rPr lang="en-US" sz="3600" dirty="0">
                <a:solidFill>
                  <a:srgbClr val="173D6D"/>
                </a:solidFill>
                <a:latin typeface="Helvetica Neue"/>
                <a:ea typeface="Helvetica Neue"/>
                <a:cs typeface="Helvetica Neue"/>
                <a:sym typeface="Helvetica Neue"/>
              </a:rPr>
              <a:t>: Protocols that let different livery software systems share ride details</a:t>
            </a:r>
            <a:endParaRPr sz="3600"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Why It Matters: Provides real-time data exchange between operators, ensures smooth handoffs</a:t>
            </a:r>
          </a:p>
          <a:p>
            <a:pPr marL="914400" marR="0" lvl="1" indent="-473075" algn="l" rtl="0">
              <a:lnSpc>
                <a:spcPct val="130000"/>
              </a:lnSpc>
              <a:spcBef>
                <a:spcPts val="0"/>
              </a:spcBef>
              <a:spcAft>
                <a:spcPts val="0"/>
              </a:spcAft>
              <a:buClr>
                <a:srgbClr val="173D6D"/>
              </a:buClr>
              <a:buSzPts val="3850"/>
              <a:buFont typeface="Helvetica Neue"/>
              <a:buChar char="○"/>
            </a:pPr>
            <a:endParaRPr sz="3600" b="1" dirty="0">
              <a:solidFill>
                <a:srgbClr val="173D6D"/>
              </a:solidFill>
              <a:latin typeface="Helvetica Neue"/>
              <a:ea typeface="Helvetica Neue"/>
              <a:cs typeface="Helvetica Neue"/>
              <a:sym typeface="Helvetica Neue"/>
            </a:endParaRPr>
          </a:p>
          <a:p>
            <a:pPr marL="406400" marR="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Travel Booker Tech Stack</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OTAs (Expedia, Booking.com, Kayak): Customers/agents book travel online</a:t>
            </a:r>
            <a:endParaRPr sz="3600"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GDSs (Amadeus, Sabre, Travelport): Core platforms used by airlines, hotels, travel agencies</a:t>
            </a:r>
            <a:endParaRPr sz="3600"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OBTs (Concur, Egencia, Deem): Corporate travel management tools for large companies</a:t>
            </a:r>
          </a:p>
          <a:p>
            <a:pPr marL="914400" marR="0" lvl="1" indent="-473075" algn="l" rtl="0">
              <a:lnSpc>
                <a:spcPct val="130000"/>
              </a:lnSpc>
              <a:spcBef>
                <a:spcPts val="0"/>
              </a:spcBef>
              <a:spcAft>
                <a:spcPts val="0"/>
              </a:spcAft>
              <a:buClr>
                <a:srgbClr val="173D6D"/>
              </a:buClr>
              <a:buSzPts val="3850"/>
              <a:buFont typeface="Helvetica Neue"/>
              <a:buChar char="○"/>
            </a:pPr>
            <a:endParaRPr sz="36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406400" marR="0" lvl="0" indent="-260350" algn="l" rtl="0">
              <a:lnSpc>
                <a:spcPct val="130000"/>
              </a:lnSpc>
              <a:spcBef>
                <a:spcPts val="0"/>
              </a:spcBef>
              <a:spcAft>
                <a:spcPts val="0"/>
              </a:spcAft>
              <a:buClr>
                <a:srgbClr val="173D6D"/>
              </a:buClr>
              <a:buSzPts val="3850"/>
              <a:buFont typeface="Helvetica Neue"/>
              <a:buChar char="•"/>
            </a:pPr>
            <a:r>
              <a:rPr lang="en-US"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Integration Flow (Simplified)</a:t>
            </a:r>
            <a:endParaRPr sz="4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3600" dirty="0">
                <a:solidFill>
                  <a:srgbClr val="173D6D"/>
                </a:solidFill>
                <a:latin typeface="Helvetica Neue"/>
                <a:ea typeface="Helvetica Neue"/>
                <a:cs typeface="Helvetica Neue"/>
                <a:sym typeface="Helvetica Neue"/>
              </a:rPr>
              <a:t>Travel Manager → OBT/GDS → GNET/</a:t>
            </a:r>
            <a:r>
              <a:rPr lang="en-US" sz="3600" dirty="0" err="1">
                <a:solidFill>
                  <a:srgbClr val="173D6D"/>
                </a:solidFill>
                <a:latin typeface="Helvetica Neue"/>
                <a:ea typeface="Helvetica Neue"/>
                <a:cs typeface="Helvetica Neue"/>
                <a:sym typeface="Helvetica Neue"/>
              </a:rPr>
              <a:t>GroundSpan</a:t>
            </a:r>
            <a:r>
              <a:rPr lang="en-US" sz="3600" dirty="0">
                <a:solidFill>
                  <a:srgbClr val="173D6D"/>
                </a:solidFill>
                <a:latin typeface="Helvetica Neue"/>
                <a:ea typeface="Helvetica Neue"/>
                <a:cs typeface="Helvetica Neue"/>
                <a:sym typeface="Helvetica Neue"/>
              </a:rPr>
              <a:t> → Your Dispatch System → Confirmed Ride</a:t>
            </a:r>
            <a:endParaRPr sz="3600" dirty="0">
              <a:solidFill>
                <a:srgbClr val="173D6D"/>
              </a:solidFill>
              <a:latin typeface="Helvetica Neue"/>
              <a:ea typeface="Helvetica Neue"/>
              <a:cs typeface="Helvetica Neue"/>
              <a:sym typeface="Helvetica Neue"/>
            </a:endParaRPr>
          </a:p>
        </p:txBody>
      </p:sp>
      <p:pic>
        <p:nvPicPr>
          <p:cNvPr id="2" name="Google Shape;78;p4" descr="footer.png">
            <a:extLst>
              <a:ext uri="{FF2B5EF4-FFF2-40B4-BE49-F238E27FC236}">
                <a16:creationId xmlns:a16="http://schemas.microsoft.com/office/drawing/2014/main" id="{903DF46F-9B1B-43EF-40A0-913CA5CB5AB8}"/>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477ACB39-DEF6-12D9-2430-817D43953CCA}"/>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15E69C4A-6529-2E4A-3CD0-D0C35DB0AFF0}"/>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45F3053F-3DB1-2FD4-C288-D9DD555CC268}"/>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2269C7D6-7F9A-7DF2-6959-510FCC1247C3}"/>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C5A09275-4F7A-0C6A-5A22-69DA1D0A38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2f8688e6d7_0_28"/>
          <p:cNvSpPr txBox="1"/>
          <p:nvPr/>
        </p:nvSpPr>
        <p:spPr>
          <a:xfrm>
            <a:off x="498924" y="910813"/>
            <a:ext cx="23885075" cy="1046700"/>
          </a:xfrm>
          <a:prstGeom prst="rect">
            <a:avLst/>
          </a:prstGeom>
          <a:solidFill>
            <a:srgbClr val="163C6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45C35"/>
              </a:buClr>
              <a:buSzPts val="7500"/>
              <a:buFont typeface="Helvetica Neue"/>
              <a:buNone/>
            </a:pPr>
            <a:r>
              <a:rPr lang="en-US" sz="6200" b="1" dirty="0">
                <a:solidFill>
                  <a:schemeClr val="accent4"/>
                </a:solidFill>
                <a:effectLst>
                  <a:outerShdw blurRad="38100" dist="38100" dir="2700000" algn="tl">
                    <a:srgbClr val="000000">
                      <a:alpha val="43137"/>
                    </a:srgbClr>
                  </a:outerShdw>
                </a:effectLst>
                <a:latin typeface="Helvetica Neue"/>
                <a:ea typeface="Helvetica Neue"/>
                <a:cs typeface="Helvetica Neue"/>
                <a:sym typeface="Helvetica Neue"/>
              </a:rPr>
              <a:t> Technology: Future Outlook &amp; Q&amp;A</a:t>
            </a:r>
            <a:endParaRPr sz="100" dirty="0">
              <a:solidFill>
                <a:schemeClr val="accent4"/>
              </a:solidFill>
              <a:effectLst>
                <a:outerShdw blurRad="38100" dist="38100" dir="2700000" algn="tl">
                  <a:srgbClr val="000000">
                    <a:alpha val="43137"/>
                  </a:srgbClr>
                </a:outerShdw>
              </a:effectLst>
            </a:endParaRPr>
          </a:p>
        </p:txBody>
      </p:sp>
      <p:sp>
        <p:nvSpPr>
          <p:cNvPr id="111" name="Google Shape;111;g32f8688e6d7_0_28"/>
          <p:cNvSpPr txBox="1"/>
          <p:nvPr/>
        </p:nvSpPr>
        <p:spPr>
          <a:xfrm>
            <a:off x="2285711" y="3331146"/>
            <a:ext cx="20311500" cy="6594072"/>
          </a:xfrm>
          <a:prstGeom prst="rect">
            <a:avLst/>
          </a:prstGeom>
          <a:noFill/>
          <a:ln>
            <a:noFill/>
          </a:ln>
        </p:spPr>
        <p:txBody>
          <a:bodyPr spcFirstLastPara="1" wrap="square" lIns="45700" tIns="45700" rIns="45700" bIns="45700" anchor="t" anchorCtr="0">
            <a:spAutoFit/>
          </a:bodyPr>
          <a:lstStyle/>
          <a:p>
            <a:pPr marL="406400" marR="0" lvl="0" indent="-260350" algn="l" rtl="0">
              <a:lnSpc>
                <a:spcPct val="130000"/>
              </a:lnSpc>
              <a:spcBef>
                <a:spcPts val="0"/>
              </a:spcBef>
              <a:spcAft>
                <a:spcPts val="0"/>
              </a:spcAft>
              <a:buClr>
                <a:srgbClr val="173D6D"/>
              </a:buClr>
              <a:buSzPts val="3850"/>
              <a:buFont typeface="Helvetica Neue"/>
              <a:buChar char="•"/>
            </a:pPr>
            <a:r>
              <a:rPr lang="en-US" sz="5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Future Trends</a:t>
            </a:r>
            <a:endParaRPr sz="5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4500" b="1" dirty="0">
                <a:solidFill>
                  <a:srgbClr val="173D6D"/>
                </a:solidFill>
                <a:latin typeface="Helvetica Neue"/>
                <a:ea typeface="Helvetica Neue"/>
                <a:cs typeface="Helvetica Neue"/>
                <a:sym typeface="Helvetica Neue"/>
              </a:rPr>
              <a:t>AI &amp; Machine Learning: Better route optimization, demand prediction, fully autonomous dispatch</a:t>
            </a:r>
            <a:endParaRPr sz="4500" b="1"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4500" b="1" dirty="0">
                <a:solidFill>
                  <a:srgbClr val="173D6D"/>
                </a:solidFill>
                <a:latin typeface="Helvetica Neue"/>
                <a:ea typeface="Helvetica Neue"/>
                <a:cs typeface="Helvetica Neue"/>
                <a:sym typeface="Helvetica Neue"/>
              </a:rPr>
              <a:t>EV Fleets &amp; Green Branding: Meeting sustainability goals</a:t>
            </a:r>
            <a:endParaRPr sz="4500" b="1" dirty="0">
              <a:solidFill>
                <a:srgbClr val="173D6D"/>
              </a:solidFill>
              <a:latin typeface="Helvetica Neue"/>
              <a:ea typeface="Helvetica Neue"/>
              <a:cs typeface="Helvetica Neue"/>
              <a:sym typeface="Helvetica Neue"/>
            </a:endParaRPr>
          </a:p>
          <a:p>
            <a:pPr marL="914400" marR="0" lvl="1" indent="-473075" algn="l" rtl="0">
              <a:lnSpc>
                <a:spcPct val="130000"/>
              </a:lnSpc>
              <a:spcBef>
                <a:spcPts val="0"/>
              </a:spcBef>
              <a:spcAft>
                <a:spcPts val="0"/>
              </a:spcAft>
              <a:buClr>
                <a:srgbClr val="173D6D"/>
              </a:buClr>
              <a:buSzPts val="3850"/>
              <a:buFont typeface="Helvetica Neue"/>
              <a:buChar char="○"/>
            </a:pPr>
            <a:r>
              <a:rPr lang="en-US" sz="4500" b="1" dirty="0">
                <a:solidFill>
                  <a:srgbClr val="173D6D"/>
                </a:solidFill>
                <a:latin typeface="Helvetica Neue"/>
                <a:ea typeface="Helvetica Neue"/>
                <a:cs typeface="Helvetica Neue"/>
                <a:sym typeface="Helvetica Neue"/>
              </a:rPr>
              <a:t>Deep Integrations With Travel Tools: More seamless global coverage</a:t>
            </a:r>
          </a:p>
          <a:p>
            <a:pPr marL="914400" marR="0" lvl="1" indent="-473075" algn="l" rtl="0">
              <a:lnSpc>
                <a:spcPct val="130000"/>
              </a:lnSpc>
              <a:spcBef>
                <a:spcPts val="0"/>
              </a:spcBef>
              <a:spcAft>
                <a:spcPts val="0"/>
              </a:spcAft>
              <a:buClr>
                <a:srgbClr val="173D6D"/>
              </a:buClr>
              <a:buSzPts val="3850"/>
              <a:buFont typeface="Helvetica Neue"/>
              <a:buChar char="○"/>
            </a:pPr>
            <a:endParaRPr sz="4500" b="1" dirty="0">
              <a:solidFill>
                <a:srgbClr val="173D6D"/>
              </a:solidFill>
              <a:latin typeface="Helvetica Neue"/>
              <a:ea typeface="Helvetica Neue"/>
              <a:cs typeface="Helvetica Neue"/>
              <a:sym typeface="Helvetica Neue"/>
            </a:endParaRPr>
          </a:p>
          <a:p>
            <a:pPr marL="406400" marR="0" lvl="0" indent="-260350" algn="l" rtl="0">
              <a:lnSpc>
                <a:spcPct val="130000"/>
              </a:lnSpc>
              <a:spcBef>
                <a:spcPts val="0"/>
              </a:spcBef>
              <a:spcAft>
                <a:spcPts val="0"/>
              </a:spcAft>
              <a:buClr>
                <a:srgbClr val="173D6D"/>
              </a:buClr>
              <a:buSzPts val="3850"/>
              <a:buFont typeface="Helvetica Neue"/>
              <a:buChar char="•"/>
            </a:pPr>
            <a:r>
              <a:rPr lang="en-US" sz="5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rPr>
              <a:t>Q&amp;A?</a:t>
            </a:r>
            <a:endParaRPr sz="5000" b="1" dirty="0">
              <a:solidFill>
                <a:srgbClr val="173D6D"/>
              </a:solidFill>
              <a:effectLst>
                <a:outerShdw blurRad="38100" dist="38100" dir="2700000" algn="tl">
                  <a:srgbClr val="000000">
                    <a:alpha val="43137"/>
                  </a:srgbClr>
                </a:outerShdw>
              </a:effectLst>
              <a:latin typeface="Helvetica Neue"/>
              <a:ea typeface="Helvetica Neue"/>
              <a:cs typeface="Helvetica Neue"/>
              <a:sym typeface="Helvetica Neue"/>
            </a:endParaRPr>
          </a:p>
        </p:txBody>
      </p:sp>
      <p:pic>
        <p:nvPicPr>
          <p:cNvPr id="2" name="Google Shape;78;p4" descr="footer.png">
            <a:extLst>
              <a:ext uri="{FF2B5EF4-FFF2-40B4-BE49-F238E27FC236}">
                <a16:creationId xmlns:a16="http://schemas.microsoft.com/office/drawing/2014/main" id="{B5713B09-792F-36FC-5C6C-7315C5113BB3}"/>
              </a:ext>
            </a:extLst>
          </p:cNvPr>
          <p:cNvPicPr preferRelativeResize="0"/>
          <p:nvPr/>
        </p:nvPicPr>
        <p:blipFill rotWithShape="1">
          <a:blip r:embed="rId3">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5C670E54-C429-6A8D-470B-0EDE08FB8A20}"/>
              </a:ext>
            </a:extLst>
          </p:cNvPr>
          <p:cNvPicPr preferRelativeResize="0"/>
          <p:nvPr/>
        </p:nvPicPr>
        <p:blipFill rotWithShape="1">
          <a:blip r:embed="rId4">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5D1CF4C8-6407-B239-1AC4-86BC51573319}"/>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01B7F872-8586-7D88-D031-268FA925718E}"/>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28C086BF-7465-F529-FB0A-61EB3284DC32}"/>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6D829FDB-5058-740A-A9CD-AD53E51AA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1"/>
          <p:cNvSpPr txBox="1"/>
          <p:nvPr/>
        </p:nvSpPr>
        <p:spPr>
          <a:xfrm>
            <a:off x="2164702" y="2475454"/>
            <a:ext cx="20079478" cy="3170095"/>
          </a:xfrm>
          <a:prstGeom prst="rect">
            <a:avLst/>
          </a:prstGeom>
          <a:solidFill>
            <a:srgbClr val="026B5F"/>
          </a:solidFill>
          <a:ln w="12700">
            <a:noFill/>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defTabSz="914400">
              <a:defRPr sz="10000" b="1">
                <a:solidFill>
                  <a:srgbClr val="A45C35"/>
                </a:solidFill>
              </a:defRPr>
            </a:pPr>
            <a:r>
              <a:rPr lang="fr-FR" sz="10000" b="1" dirty="0">
                <a:solidFill>
                  <a:schemeClr val="accent4"/>
                </a:solidFill>
                <a:effectLst>
                  <a:outerShdw blurRad="38100" dist="38100" dir="2700000" algn="tl">
                    <a:srgbClr val="000000">
                      <a:alpha val="43137"/>
                    </a:srgbClr>
                  </a:outerShdw>
                </a:effectLst>
              </a:rPr>
              <a:t>Global Challenges:</a:t>
            </a:r>
          </a:p>
          <a:p>
            <a:pPr defTabSz="914400">
              <a:defRPr sz="10000" b="1">
                <a:solidFill>
                  <a:srgbClr val="A45C35"/>
                </a:solidFill>
              </a:defRPr>
            </a:pPr>
            <a:r>
              <a:rPr lang="fr-FR" sz="10000" b="1" dirty="0">
                <a:solidFill>
                  <a:schemeClr val="accent4"/>
                </a:solidFill>
                <a:effectLst>
                  <a:outerShdw blurRad="38100" dist="38100" dir="2700000" algn="tl">
                    <a:srgbClr val="000000">
                      <a:alpha val="43137"/>
                    </a:srgbClr>
                  </a:outerShdw>
                </a:effectLst>
              </a:rPr>
              <a:t>Impact of Sustainability</a:t>
            </a:r>
          </a:p>
        </p:txBody>
      </p:sp>
      <p:sp>
        <p:nvSpPr>
          <p:cNvPr id="156" name="TextBox 2"/>
          <p:cNvSpPr txBox="1"/>
          <p:nvPr/>
        </p:nvSpPr>
        <p:spPr>
          <a:xfrm>
            <a:off x="7494331" y="7298063"/>
            <a:ext cx="9095248" cy="1920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914400">
              <a:defRPr sz="6000" b="1" i="1">
                <a:solidFill>
                  <a:srgbClr val="294A80"/>
                </a:solidFill>
              </a:defRPr>
            </a:pPr>
            <a:r>
              <a:rPr lang="fr-FR" dirty="0">
                <a:effectLst>
                  <a:outerShdw blurRad="38100" dist="38100" dir="2700000" algn="tl">
                    <a:srgbClr val="000000">
                      <a:alpha val="43137"/>
                    </a:srgbClr>
                  </a:outerShdw>
                </a:effectLst>
              </a:rPr>
              <a:t>Guillaume Connan</a:t>
            </a:r>
            <a:endParaRPr dirty="0">
              <a:effectLst>
                <a:outerShdw blurRad="38100" dist="38100" dir="2700000" algn="tl">
                  <a:srgbClr val="000000">
                    <a:alpha val="43137"/>
                  </a:srgbClr>
                </a:outerShdw>
              </a:effectLst>
            </a:endParaRPr>
          </a:p>
          <a:p>
            <a:pPr defTabSz="914400">
              <a:defRPr sz="6000" b="1" i="1">
                <a:solidFill>
                  <a:srgbClr val="294A80"/>
                </a:solidFill>
              </a:defRPr>
            </a:pPr>
            <a:r>
              <a:rPr lang="fr-FR" dirty="0">
                <a:effectLst>
                  <a:outerShdw blurRad="38100" dist="38100" dir="2700000" algn="tl">
                    <a:srgbClr val="000000">
                      <a:alpha val="43137"/>
                    </a:srgbClr>
                  </a:outerShdw>
                </a:effectLst>
              </a:rPr>
              <a:t>Chabé</a:t>
            </a:r>
            <a:endParaRPr dirty="0">
              <a:effectLst>
                <a:outerShdw blurRad="38100" dist="38100" dir="2700000" algn="tl">
                  <a:srgbClr val="000000">
                    <a:alpha val="43137"/>
                  </a:srgbClr>
                </a:outerShdw>
              </a:effectLst>
            </a:endParaRPr>
          </a:p>
        </p:txBody>
      </p:sp>
      <p:pic>
        <p:nvPicPr>
          <p:cNvPr id="2" name="Google Shape;78;p4" descr="footer.png">
            <a:extLst>
              <a:ext uri="{FF2B5EF4-FFF2-40B4-BE49-F238E27FC236}">
                <a16:creationId xmlns:a16="http://schemas.microsoft.com/office/drawing/2014/main" id="{3C01C33F-F346-F210-2116-2EA65DA969BB}"/>
              </a:ext>
            </a:extLst>
          </p:cNvPr>
          <p:cNvPicPr preferRelativeResize="0"/>
          <p:nvPr/>
        </p:nvPicPr>
        <p:blipFill rotWithShape="1">
          <a:blip r:embed="rId2">
            <a:alphaModFix/>
          </a:blip>
          <a:srcRect t="3559" b="58691"/>
          <a:stretch/>
        </p:blipFill>
        <p:spPr>
          <a:xfrm>
            <a:off x="-2" y="11469851"/>
            <a:ext cx="24384003" cy="2256454"/>
          </a:xfrm>
          <a:prstGeom prst="rect">
            <a:avLst/>
          </a:prstGeom>
          <a:noFill/>
          <a:ln>
            <a:noFill/>
          </a:ln>
        </p:spPr>
      </p:pic>
      <p:pic>
        <p:nvPicPr>
          <p:cNvPr id="3" name="Google Shape;82;p4" descr="CDNLA-show-vegas-Paris-2025-logo2.png">
            <a:extLst>
              <a:ext uri="{FF2B5EF4-FFF2-40B4-BE49-F238E27FC236}">
                <a16:creationId xmlns:a16="http://schemas.microsoft.com/office/drawing/2014/main" id="{69B9D1C4-42FD-4C3B-A7F2-8EB23D2160AC}"/>
              </a:ext>
            </a:extLst>
          </p:cNvPr>
          <p:cNvPicPr preferRelativeResize="0"/>
          <p:nvPr/>
        </p:nvPicPr>
        <p:blipFill rotWithShape="1">
          <a:blip r:embed="rId3">
            <a:alphaModFix/>
          </a:blip>
          <a:srcRect t="8516" b="8516"/>
          <a:stretch/>
        </p:blipFill>
        <p:spPr>
          <a:xfrm>
            <a:off x="1403260" y="11374870"/>
            <a:ext cx="8199807" cy="1360628"/>
          </a:xfrm>
          <a:prstGeom prst="rect">
            <a:avLst/>
          </a:prstGeom>
          <a:noFill/>
          <a:ln>
            <a:noFill/>
          </a:ln>
        </p:spPr>
      </p:pic>
      <p:sp>
        <p:nvSpPr>
          <p:cNvPr id="4" name="Rounded Rectangle">
            <a:extLst>
              <a:ext uri="{FF2B5EF4-FFF2-40B4-BE49-F238E27FC236}">
                <a16:creationId xmlns:a16="http://schemas.microsoft.com/office/drawing/2014/main" id="{1B3F0145-D7C9-18FA-E4C9-55C0E7EC70E9}"/>
              </a:ext>
            </a:extLst>
          </p:cNvPr>
          <p:cNvSpPr/>
          <p:nvPr/>
        </p:nvSpPr>
        <p:spPr>
          <a:xfrm>
            <a:off x="19191009" y="11358540"/>
            <a:ext cx="4498120" cy="1902662"/>
          </a:xfrm>
          <a:prstGeom prst="roundRect">
            <a:avLst>
              <a:gd name="adj" fmla="val 11571"/>
            </a:avLst>
          </a:prstGeom>
          <a:solidFill>
            <a:srgbClr val="FFFFFF"/>
          </a:solidFill>
          <a:ln w="25400">
            <a:solidFill>
              <a:srgbClr val="000000"/>
            </a:solidFill>
          </a:ln>
          <a:effectLst>
            <a:outerShdw blurRad="139700" dist="25400" dir="2856093" rotWithShape="0">
              <a:srgbClr val="5D5D5D">
                <a:alpha val="47862"/>
              </a:srgbClr>
            </a:outerShdw>
          </a:effectLst>
        </p:spPr>
        <p:txBody>
          <a:bodyPr lIns="50800" tIns="50800" rIns="50800" bIns="50800" anchor="ctr"/>
          <a:lstStyle/>
          <a:p>
            <a:endParaRPr/>
          </a:p>
        </p:txBody>
      </p:sp>
      <p:grpSp>
        <p:nvGrpSpPr>
          <p:cNvPr id="5" name="Group 4">
            <a:extLst>
              <a:ext uri="{FF2B5EF4-FFF2-40B4-BE49-F238E27FC236}">
                <a16:creationId xmlns:a16="http://schemas.microsoft.com/office/drawing/2014/main" id="{338DF414-91FD-2EC7-575F-8A4B9662EDC9}"/>
              </a:ext>
            </a:extLst>
          </p:cNvPr>
          <p:cNvGrpSpPr/>
          <p:nvPr/>
        </p:nvGrpSpPr>
        <p:grpSpPr>
          <a:xfrm>
            <a:off x="19191009" y="11839138"/>
            <a:ext cx="4202914" cy="941466"/>
            <a:chOff x="19191009" y="11839138"/>
            <a:chExt cx="4202914" cy="941466"/>
          </a:xfrm>
        </p:grpSpPr>
        <p:sp>
          <p:nvSpPr>
            <p:cNvPr id="6" name="Platinum Sponsors">
              <a:extLst>
                <a:ext uri="{FF2B5EF4-FFF2-40B4-BE49-F238E27FC236}">
                  <a16:creationId xmlns:a16="http://schemas.microsoft.com/office/drawing/2014/main" id="{9AE5C67D-E76A-A7C1-42E3-D76F8B85E652}"/>
                </a:ext>
              </a:extLst>
            </p:cNvPr>
            <p:cNvSpPr txBox="1"/>
            <p:nvPr/>
          </p:nvSpPr>
          <p:spPr>
            <a:xfrm>
              <a:off x="19191009" y="11904632"/>
              <a:ext cx="2030300" cy="81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300" b="1" i="1">
                  <a:solidFill>
                    <a:srgbClr val="294A80"/>
                  </a:solidFill>
                  <a:latin typeface="Lato-Black"/>
                  <a:ea typeface="Lato-Black"/>
                  <a:cs typeface="Lato-Black"/>
                  <a:sym typeface="Lato-Black"/>
                </a:defRPr>
              </a:lvl1pPr>
            </a:lstStyle>
            <a:p>
              <a:pPr algn="ctr"/>
              <a:r>
                <a:rPr lang="en-US" dirty="0"/>
                <a:t>Audio Visual</a:t>
              </a:r>
              <a:r>
                <a:rPr dirty="0"/>
                <a:t> </a:t>
              </a:r>
              <a:endParaRPr lang="en-US" dirty="0"/>
            </a:p>
            <a:p>
              <a:pPr algn="ctr"/>
              <a:r>
                <a:rPr dirty="0"/>
                <a:t>Sponsor</a:t>
              </a:r>
            </a:p>
          </p:txBody>
        </p:sp>
        <p:pic>
          <p:nvPicPr>
            <p:cNvPr id="7" name="Picture 6" descr="A black and white logo&#10;&#10;Description automatically generated">
              <a:extLst>
                <a:ext uri="{FF2B5EF4-FFF2-40B4-BE49-F238E27FC236}">
                  <a16:creationId xmlns:a16="http://schemas.microsoft.com/office/drawing/2014/main" id="{916AF823-D6B6-8E5F-068E-08E632ADC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1309" y="11839138"/>
              <a:ext cx="2172614" cy="941466"/>
            </a:xfrm>
            <a:prstGeom prst="rect">
              <a:avLst/>
            </a:prstGeom>
          </p:spPr>
        </p:pic>
      </p:gr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4670AFDB14084B949AFEC3D8C8A802" ma:contentTypeVersion="15" ma:contentTypeDescription="Create a new document." ma:contentTypeScope="" ma:versionID="f1a884e004a21fafd0c70deaad0e0075">
  <xsd:schema xmlns:xsd="http://www.w3.org/2001/XMLSchema" xmlns:xs="http://www.w3.org/2001/XMLSchema" xmlns:p="http://schemas.microsoft.com/office/2006/metadata/properties" xmlns:ns2="e0568f08-6d3d-45dd-a73f-448ed136e9f3" xmlns:ns3="fddfcd6a-91bd-436e-90a8-f825f5435516" targetNamespace="http://schemas.microsoft.com/office/2006/metadata/properties" ma:root="true" ma:fieldsID="25d20ba12d035595959d151a84b2ca20" ns2:_="" ns3:_="">
    <xsd:import namespace="e0568f08-6d3d-45dd-a73f-448ed136e9f3"/>
    <xsd:import namespace="fddfcd6a-91bd-436e-90a8-f825f54355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68f08-6d3d-45dd-a73f-448ed136e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a174779-9f33-4c96-9c8a-d5811d7577b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dfcd6a-91bd-436e-90a8-f825f54355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4632fb-4a2b-40c3-95a3-a1504f1ba9be}" ma:internalName="TaxCatchAll" ma:showField="CatchAllData" ma:web="fddfcd6a-91bd-436e-90a8-f825f543551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568f08-6d3d-45dd-a73f-448ed136e9f3">
      <Terms xmlns="http://schemas.microsoft.com/office/infopath/2007/PartnerControls"/>
    </lcf76f155ced4ddcb4097134ff3c332f>
    <TaxCatchAll xmlns="fddfcd6a-91bd-436e-90a8-f825f5435516" xsi:nil="true"/>
  </documentManagement>
</p:properties>
</file>

<file path=customXml/itemProps1.xml><?xml version="1.0" encoding="utf-8"?>
<ds:datastoreItem xmlns:ds="http://schemas.openxmlformats.org/officeDocument/2006/customXml" ds:itemID="{C32D7C6F-B122-4C0F-A0C1-48517C87601A}">
  <ds:schemaRefs>
    <ds:schemaRef ds:uri="http://schemas.microsoft.com/sharepoint/v3/contenttype/forms"/>
  </ds:schemaRefs>
</ds:datastoreItem>
</file>

<file path=customXml/itemProps2.xml><?xml version="1.0" encoding="utf-8"?>
<ds:datastoreItem xmlns:ds="http://schemas.openxmlformats.org/officeDocument/2006/customXml" ds:itemID="{20E45ABB-BA2F-4843-B3C5-03119C25C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568f08-6d3d-45dd-a73f-448ed136e9f3"/>
    <ds:schemaRef ds:uri="fddfcd6a-91bd-436e-90a8-f825f5435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622A76-50EA-431A-9FC6-1803904DFE40}">
  <ds:schemaRefs>
    <ds:schemaRef ds:uri="http://schemas.microsoft.com/office/2006/metadata/properties"/>
    <ds:schemaRef ds:uri="http://schemas.microsoft.com/office/infopath/2007/PartnerControls"/>
    <ds:schemaRef ds:uri="e0568f08-6d3d-45dd-a73f-448ed136e9f3"/>
    <ds:schemaRef ds:uri="fddfcd6a-91bd-436e-90a8-f825f5435516"/>
  </ds:schemaRefs>
</ds:datastoreItem>
</file>

<file path=docProps/app.xml><?xml version="1.0" encoding="utf-8"?>
<Properties xmlns="http://schemas.openxmlformats.org/officeDocument/2006/extended-properties" xmlns:vt="http://schemas.openxmlformats.org/officeDocument/2006/docPropsVTypes">
  <TotalTime>789</TotalTime>
  <Words>1362</Words>
  <Application>Microsoft Office PowerPoint</Application>
  <PresentationFormat>Custom</PresentationFormat>
  <Paragraphs>211</Paragraphs>
  <Slides>22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Helvetica</vt:lpstr>
      <vt:lpstr>Helvetica Neue</vt:lpstr>
      <vt:lpstr>Helvetica Neue Medium</vt:lpstr>
      <vt:lpstr>Lato-Black</vt:lpstr>
      <vt:lpstr>21_BasicWhite</vt:lpstr>
      <vt:lpstr>22_BasicWhite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Rose</dc:creator>
  <cp:lastModifiedBy>Susan Rose</cp:lastModifiedBy>
  <cp:revision>18</cp:revision>
  <dcterms:modified xsi:type="dcterms:W3CDTF">2025-02-19T18:09:44Z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0x010100FA4670AFDB14084B949AFEC3D8C8A802</vt:lpwstr>
  </property>
  <property fmtid="{D5CDD505-2E9C-101B-9397-08002B2CF9AE}" pid="3" name="MediaServiceImageTags">
    <vt:lpwstr/>
  </property>
</Properties>
</file>